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6d2f3908bda4c07" /><Relationship Type="http://schemas.openxmlformats.org/officeDocument/2006/relationships/extended-properties" Target="/docProps/app.xml" Id="R72e744b5e28e4672" /><Relationship Type="http://schemas.openxmlformats.org/officeDocument/2006/relationships/officeDocument" Target="/ppt/presentation.xml" Id="R971816e34f124a00" /></Relationships>
</file>

<file path=ppt/presentation.xml><?xml version="1.0" encoding="utf-8"?>
<p:presentation xmlns:p="http://schemas.openxmlformats.org/presentationml/2006/main">
  <p:sldMasterIdLst>
    <p:sldMasterId xmlns:r="http://schemas.openxmlformats.org/officeDocument/2006/relationships" id="2147483648" r:id="R9becca837d754bb1"/>
  </p:sldMasterIdLst>
  <p:notesMasterIdLst>
    <p:notesMasterId xmlns:r="http://schemas.openxmlformats.org/officeDocument/2006/relationships" r:id="R19dbb79b606a434c"/>
  </p:notesMasterIdLst>
  <p:sldIdLst>
    <p:sldId xmlns:r="http://schemas.openxmlformats.org/officeDocument/2006/relationships" id="256" r:id="R1aa78cc6f6104323"/>
    <p:sldId xmlns:r="http://schemas.openxmlformats.org/officeDocument/2006/relationships" id="257" r:id="R6dcbf01dd62d4c81"/>
    <p:sldId xmlns:r="http://schemas.openxmlformats.org/officeDocument/2006/relationships" id="258" r:id="Rd0d477d531a746d6"/>
    <p:sldId xmlns:r="http://schemas.openxmlformats.org/officeDocument/2006/relationships" id="259" r:id="Rc565639f076a436a"/>
    <p:sldId xmlns:r="http://schemas.openxmlformats.org/officeDocument/2006/relationships" id="260" r:id="R8018b0ce04014f46"/>
    <p:sldId xmlns:r="http://schemas.openxmlformats.org/officeDocument/2006/relationships" id="261" r:id="Ra647c7c7fc744c13"/>
    <p:sldId xmlns:r="http://schemas.openxmlformats.org/officeDocument/2006/relationships" id="262" r:id="R4963ed3aca284304"/>
    <p:sldId xmlns:r="http://schemas.openxmlformats.org/officeDocument/2006/relationships" id="263" r:id="R65db56d8b9944297"/>
    <p:sldId xmlns:r="http://schemas.openxmlformats.org/officeDocument/2006/relationships" id="264" r:id="R20e10171d1334fa4"/>
    <p:sldId xmlns:r="http://schemas.openxmlformats.org/officeDocument/2006/relationships" id="265" r:id="R9ce4502051664824"/>
    <p:sldId xmlns:r="http://schemas.openxmlformats.org/officeDocument/2006/relationships" id="266" r:id="R01b10037eb9a45ec"/>
    <p:sldId xmlns:r="http://schemas.openxmlformats.org/officeDocument/2006/relationships" id="267" r:id="R62b046228f354ed1"/>
    <p:sldId xmlns:r="http://schemas.openxmlformats.org/officeDocument/2006/relationships" id="268" r:id="R66496763e6d149a0"/>
    <p:sldId xmlns:r="http://schemas.openxmlformats.org/officeDocument/2006/relationships" id="269" r:id="Rf90318efaa134241"/>
    <p:sldId xmlns:r="http://schemas.openxmlformats.org/officeDocument/2006/relationships" id="270" r:id="R52bdb205e118411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01ac27483af4c8a" /><Relationship Type="http://schemas.openxmlformats.org/officeDocument/2006/relationships/slideMaster" Target="/ppt/slideMasters/slideMaster1.xml" Id="R9becca837d754bb1" /><Relationship Type="http://schemas.openxmlformats.org/officeDocument/2006/relationships/notesMaster" Target="/ppt/notesMasters/notesMaster1.xml" Id="R19dbb79b606a434c" /><Relationship Type="http://schemas.openxmlformats.org/officeDocument/2006/relationships/presProps" Target="/ppt/presProps.xml" Id="R477e3884bd124446" /><Relationship Type="http://schemas.openxmlformats.org/officeDocument/2006/relationships/tableStyles" Target="/ppt/tableStyles.xml" Id="R33be035970ee4482" /><Relationship Type="http://schemas.openxmlformats.org/officeDocument/2006/relationships/slide" Target="/ppt/slides/slide1.xml" Id="R1aa78cc6f6104323" /><Relationship Type="http://schemas.openxmlformats.org/officeDocument/2006/relationships/slide" Target="/ppt/slides/slide2.xml" Id="R6dcbf01dd62d4c81" /><Relationship Type="http://schemas.openxmlformats.org/officeDocument/2006/relationships/slide" Target="/ppt/slides/slide3.xml" Id="Rd0d477d531a746d6" /><Relationship Type="http://schemas.openxmlformats.org/officeDocument/2006/relationships/slide" Target="/ppt/slides/slide4.xml" Id="Rc565639f076a436a" /><Relationship Type="http://schemas.openxmlformats.org/officeDocument/2006/relationships/slide" Target="/ppt/slides/slide5.xml" Id="R8018b0ce04014f46" /><Relationship Type="http://schemas.openxmlformats.org/officeDocument/2006/relationships/slide" Target="/ppt/slides/slide6.xml" Id="Ra647c7c7fc744c13" /><Relationship Type="http://schemas.openxmlformats.org/officeDocument/2006/relationships/slide" Target="/ppt/slides/slide7.xml" Id="R4963ed3aca284304" /><Relationship Type="http://schemas.openxmlformats.org/officeDocument/2006/relationships/slide" Target="/ppt/slides/slide8.xml" Id="R65db56d8b9944297" /><Relationship Type="http://schemas.openxmlformats.org/officeDocument/2006/relationships/slide" Target="/ppt/slides/slide9.xml" Id="R20e10171d1334fa4" /><Relationship Type="http://schemas.openxmlformats.org/officeDocument/2006/relationships/slide" Target="/ppt/slides/slide10.xml" Id="R9ce4502051664824" /><Relationship Type="http://schemas.openxmlformats.org/officeDocument/2006/relationships/slide" Target="/ppt/slides/slide11.xml" Id="R01b10037eb9a45ec" /><Relationship Type="http://schemas.openxmlformats.org/officeDocument/2006/relationships/slide" Target="/ppt/slides/slide12.xml" Id="R62b046228f354ed1" /><Relationship Type="http://schemas.openxmlformats.org/officeDocument/2006/relationships/slide" Target="/ppt/slides/slide13.xml" Id="R66496763e6d149a0" /><Relationship Type="http://schemas.openxmlformats.org/officeDocument/2006/relationships/slide" Target="/ppt/slides/slide14.xml" Id="Rf90318efaa134241" /><Relationship Type="http://schemas.openxmlformats.org/officeDocument/2006/relationships/slide" Target="/ppt/slides/slide15.xml" Id="R52bdb205e118411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9cb5f08d4ae4a4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ed6b48a1f414aa8" /><Relationship Type="http://schemas.openxmlformats.org/officeDocument/2006/relationships/notesMaster" Target="/ppt/notesMasters/notesMaster1.xml" Id="R7321dcee10494ea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f440e7871304a4b" /><Relationship Type="http://schemas.openxmlformats.org/officeDocument/2006/relationships/notesMaster" Target="/ppt/notesMasters/notesMaster1.xml" Id="R07f128a6fdf8488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97fddb44d44691" /><Relationship Type="http://schemas.openxmlformats.org/officeDocument/2006/relationships/notesMaster" Target="/ppt/notesMasters/notesMaster1.xml" Id="Rb4d9440abb0d4dee"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7688588eaa4371" /><Relationship Type="http://schemas.openxmlformats.org/officeDocument/2006/relationships/notesMaster" Target="/ppt/notesMasters/notesMaster1.xml" Id="Rc319f69c2f2241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22dd01b79204c22" /><Relationship Type="http://schemas.openxmlformats.org/officeDocument/2006/relationships/notesMaster" Target="/ppt/notesMasters/notesMaster1.xml" Id="Rd3193e47f72e4d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e4a653ffa7c448b" /><Relationship Type="http://schemas.openxmlformats.org/officeDocument/2006/relationships/notesMaster" Target="/ppt/notesMasters/notesMaster1.xml" Id="R0a72746a1fb547aa"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8fceb48830433b" /><Relationship Type="http://schemas.openxmlformats.org/officeDocument/2006/relationships/notesMaster" Target="/ppt/notesMasters/notesMaster1.xml" Id="R6caff7e23b6e4d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d728bbe8894ca9" /><Relationship Type="http://schemas.openxmlformats.org/officeDocument/2006/relationships/notesMaster" Target="/ppt/notesMasters/notesMaster1.xml" Id="R5449ae375dba4d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2a9c19acb9634dc9" /><Relationship Type="http://schemas.openxmlformats.org/officeDocument/2006/relationships/notesMaster" Target="/ppt/notesMasters/notesMaster1.xml" Id="Re80ccd4c78694e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9d33f0626c44e66" /><Relationship Type="http://schemas.openxmlformats.org/officeDocument/2006/relationships/notesMaster" Target="/ppt/notesMasters/notesMaster1.xml" Id="R700dc8f1468845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40cb0d024544d5f" /><Relationship Type="http://schemas.openxmlformats.org/officeDocument/2006/relationships/notesMaster" Target="/ppt/notesMasters/notesMaster1.xml" Id="R2f1d0a3a1a6245b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ed02427186742e6" /><Relationship Type="http://schemas.openxmlformats.org/officeDocument/2006/relationships/notesMaster" Target="/ppt/notesMasters/notesMaster1.xml" Id="Re5fe0dcccbc941e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4a0b745b0eb438c" /><Relationship Type="http://schemas.openxmlformats.org/officeDocument/2006/relationships/notesMaster" Target="/ppt/notesMasters/notesMaster1.xml" Id="R014372e92ff0476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707353afd554155" /><Relationship Type="http://schemas.openxmlformats.org/officeDocument/2006/relationships/notesMaster" Target="/ppt/notesMasters/notesMaster1.xml" Id="R12869aa808c945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92591fcb5134a91" /><Relationship Type="http://schemas.openxmlformats.org/officeDocument/2006/relationships/notesMaster" Target="/ppt/notesMasters/notesMaster1.xml" Id="Ree356806f6284d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El Maipuense es una oportunidad para adquirir una base industrial en Puerto Madryn. La propuesta comprende acciones, inmuebles y activos. Buscamos un comprador que pueda poner en valor la infraestructura existente y desarrollar una nueva etapa de actividad, apoyándose en la experiencia acumulada en proyectos industriales.</a:t>
            </a:r>
          </a:p>
          <a:p xmlns:a="http://schemas.openxmlformats.org/drawingml/2006/main">
            <a:r>
              <a:t/>
            </a:r>
          </a:p>
          <a:p xmlns:a="http://schemas.openxmlformats.org/drawingml/2006/main">
            <a:r>
              <a:t>RESPALDO</a:t>
            </a:r>
          </a:p>
          <a:p xmlns:a="http://schemas.openxmlformats.org/drawingml/2006/main">
            <a:r>
              <a:t>Perfil de venta, diapositivas 1–3. Alcance confirmado por el vendedor. Foto: Estructuras metálicas, p. 42, tanques para PAE. La empresa se informa cerrada.</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Puerto Madryn ofrece un entorno metalmecánico vinculado a Aluar e INFA, con experiencia en fabricación, mantenimiento y controles de calidad. Además, producir en taller puede resultar más competitivo que ejecutar la fabricación en un campo petrolero, al reducir ciertos gastos de movilización, viandas y alojamiento. La diferencia de costo laboral total debe cotizarse según convenio, personal, productividad y logística. Es una oportunidad de ahorro a evaluar, sin un porcentaje garantizado.</a:t>
            </a:r>
          </a:p>
          <a:p xmlns:a="http://schemas.openxmlformats.org/drawingml/2006/main">
            <a:r>
              <a:t/>
            </a:r>
          </a:p>
          <a:p xmlns:a="http://schemas.openxmlformats.org/drawingml/2006/main">
            <a:r>
              <a:t>RESPALDO</a:t>
            </a:r>
          </a:p>
          <a:p xmlns:a="http://schemas.openxmlformats.org/drawingml/2006/main">
            <a:r>
              <a:t>Investigación del 14/10/2026. Aluar confirma su planta local y la integración de INFA: https://www.aluar.com.ar/nosotros/quienes-somos . INFA documenta certificaciones y servicios industriales en Puerto Madryn: https://www.infa.com.ar/es/empresa/certificaciones/ . La caracterización del entorno metalmecánico es una inferencia a partir de estas fuentes y los antecedentes de El Maipuense con Aluar, no una certificación de toda la ciudad ni de esta empresa. CCT 605/10, texto original homologado por Resolución 1304/2010, artículos 23–26: https://www.argentina.gob.ar/normativa/nacional/resoluci%C3%B3n-1304-2010-173943/texto . Identifica componentes de costo asociados al trabajo petrolero. No se emplean importes históricos como salarios actuales. No se cuenta con una comparación homogénea de salarios ni con el convenio aplicable a la futura operación. El ahorro es una hipótesis condicionada a encuadre, adicionales, cargas, jornada, dotación, productividad, flete y montaje. La ubicación en Puerto Madryn no determina por sí sola el convenio laboral.</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La trayectoria declarada comienza en 1985. Los antecedentes muestran trabajos para grandes compañías: módulos de más de noventa toneladas para PAE y una estructura de cuarenta y una toneladas para Aluar. También se documentan trabajos para YPF y Techint. Son referencias históricas que permiten presentar experiencia concreta ante nuevos compradores y clientes.</a:t>
            </a:r>
          </a:p>
          <a:p xmlns:a="http://schemas.openxmlformats.org/drawingml/2006/main">
            <a:r>
              <a:t/>
            </a:r>
          </a:p>
          <a:p xmlns:a="http://schemas.openxmlformats.org/drawingml/2006/main">
            <a:r>
              <a:t>RESPALDO</a:t>
            </a:r>
          </a:p>
          <a:p xmlns:a="http://schemas.openxmlformats.org/drawingml/2006/main">
            <a:r>
              <a:t>Perfil de venta, diapositiva 2. Estructuras metálicas p. 17: 91.204,43 kg para Macueta, Salta. Páginas 22–23: galería de transporte de ánodos, Aluar Horno II, 41 t. No se afirma que existan contratos vigentes. El inicio de trayectoria no equivale a la constitución de la sociedad actual.</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La empresa ha trabajado para operadoras y contratistas nacionales, además de industrias de Puerto Madryn. El perfil menciona a Techint en Fortín de Piedra y una cartera local que abarca aluminio, pesca, puerto y cerámica. Estas referencias muestran experiencia en distintos entornos industriales.</a:t>
            </a:r>
          </a:p>
          <a:p xmlns:a="http://schemas.openxmlformats.org/drawingml/2006/main">
            <a:r>
              <a:t/>
            </a:r>
          </a:p>
          <a:p xmlns:a="http://schemas.openxmlformats.org/drawingml/2006/main">
            <a:r>
              <a:t>RESPALDO</a:t>
            </a:r>
          </a:p>
          <a:p xmlns:a="http://schemas.openxmlformats.org/drawingml/2006/main">
            <a:r>
              <a:t>Perfil de venta, diapositiva 2. No se aportaron contratos ni órdenes de compra vigentes.</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El alcance histórico combina fabricación y montaje de estructuras, construcción de cañerías y paquetización de equipos. Incluye manifolds, tanques y satélites de inyección. El perfil destaca trabajo en serie con alto control y trazabilidad, además de corte, soldadura calificada, cilindrado, granallado y pintura.</a:t>
            </a:r>
          </a:p>
          <a:p xmlns:a="http://schemas.openxmlformats.org/drawingml/2006/main">
            <a:r>
              <a:t/>
            </a:r>
          </a:p>
          <a:p xmlns:a="http://schemas.openxmlformats.org/drawingml/2006/main">
            <a:r>
              <a:t>RESPALDO</a:t>
            </a:r>
          </a:p>
          <a:p xmlns:a="http://schemas.openxmlformats.org/drawingml/2006/main">
            <a:r>
              <a:t>Perfil de venta, diapositiva 2, servicios históricos. Foto: Oil &amp; Gas pp. 15–16, equipos YPF. No se afirma disponibilidad actual de personal calificado o certificaciones.</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La infraestructura informada comprende seis galpones, incluido el de mantenimiento y mecánica, y espacios de soporte para el trabajo diario. Además de fabricación y terminación, el perfil incluye oficinas técnicas y administrativas equipadas, comedor, cocina, sanitarios, pañol y un departamento para choferes y visitas.</a:t>
            </a:r>
          </a:p>
          <a:p xmlns:a="http://schemas.openxmlformats.org/drawingml/2006/main">
            <a:r>
              <a:t/>
            </a:r>
          </a:p>
          <a:p xmlns:a="http://schemas.openxmlformats.org/drawingml/2006/main">
            <a:r>
              <a:t>RESPALDO</a:t>
            </a:r>
          </a:p>
          <a:p xmlns:a="http://schemas.openxmlformats.org/drawingml/2006/main">
            <a:r>
              <a:t>Perfil de venta, diapositiva 3, infraestructura y activos. Fotos: oficinas y fachada, collage original del perfil de venta (imagen 6); taller de granallado, Estructuras metálicas p. 40. Recortes fotográficos sin modificación de su contenido. Galpón de mantenimiento y mecánica incorporado por indicación del vendedor el 14/10/2026, sin alterar la cantidad total declarada.</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El stock declarado es de cuatrocientas toneladas de materiales nuevos, entre perfiles, chapas y tuberías. Se suman un puente grúa informado como operativo, vehículos para logística y transporte de equipos, una planta de hormigón y maquinaria industrial. El inventario y las pruebas determinarán su condición y valor actual.</a:t>
            </a:r>
          </a:p>
          <a:p xmlns:a="http://schemas.openxmlformats.org/drawingml/2006/main">
            <a:r>
              <a:t/>
            </a:r>
          </a:p>
          <a:p xmlns:a="http://schemas.openxmlformats.org/drawingml/2006/main">
            <a:r>
              <a:t>RESPALDO</a:t>
            </a:r>
          </a:p>
          <a:p xmlns:a="http://schemas.openxmlformats.org/drawingml/2006/main">
            <a:r>
              <a:t>Perfil de venta, diapositiva 3. El listado de maquinaria Anexo 1 se menciona como disponible a pedido, pero no fue aportado. Fotos: interior con puente grúa del perfil de venta (imagen 6) y cilindradora del archivo 04 Estructuras metálicas, p. 39. Imágenes históricas, sin comprobación de funcionamiento actual.</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El perfil localiza la planta principal en Costa Rica 1979, en el Parque Industrial Liviano de Puerto Madryn. También informa un predio de nueve hectáreas sobre la ruta nacional 26, kilómetro 102, en Sarmiento, y otro sobre la colectora de la ruta provincial 20, en el segundo acceso a esa ciudad.</a:t>
            </a:r>
          </a:p>
          <a:p xmlns:a="http://schemas.openxmlformats.org/drawingml/2006/main">
            <a:r>
              <a:t/>
            </a:r>
          </a:p>
          <a:p xmlns:a="http://schemas.openxmlformats.org/drawingml/2006/main">
            <a:r>
              <a:t>RESPALDO</a:t>
            </a:r>
          </a:p>
          <a:p xmlns:a="http://schemas.openxmlformats.org/drawingml/2006/main">
            <a:r>
              <a:t>Perfil de venta, diapositivas 1, 3 y 4. Imagen aérea del perfil. Las superficies, dominio, gravámenes y bienes incluidos requieren títulos, mensuras y acuerdo contractual.</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El perfil destaca el fortalecimiento de infraestructura y sistemas de gestión. Describe estandarización, trazabilidad, metodología de Data Book y formación interna en soldadura. También declara certificación de calidad y auditorías exitosas de clientes y consultoras. La certificación vigente y el personal disponible deben comprobarse para la nueva etapa.</a:t>
            </a:r>
          </a:p>
          <a:p xmlns:a="http://schemas.openxmlformats.org/drawingml/2006/main">
            <a:r>
              <a:t/>
            </a:r>
          </a:p>
          <a:p xmlns:a="http://schemas.openxmlformats.org/drawingml/2006/main">
            <a:r>
              <a:t>RESPALDO</a:t>
            </a:r>
          </a:p>
          <a:p xmlns:a="http://schemas.openxmlformats.org/drawingml/2006/main">
            <a:r>
              <a:t>Perfil de venta, diapositivas 2–3. Se menciona un sistema basado en ISO 9001, sin aportar certificado vigente. La referencia a controles certificados describe lo declarado en el perfil, no una verificación independiente. Foto: archivo 02 Oil &amp; Gas, p. 11, prefabricados en taller para Pan American Energy, Lindero Atravesado. La imagen ilustra fabricación histórica y no acredita una certificación vigente ni documenta una clase de formación.</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El perfil describe un modelo de contratación ágil mediante un preciario de ciento cincuenta y cuatro ítems. Declara una rentabilidad histórica del veinticinco coma tres por ciento, sin informar período ni base de cálculo, por lo que no se presenta como proyección. También informa red de proveedores, acceso a crédito y vínculos con sociedades de garantía recíproca y operadores bursátiles.</a:t>
            </a:r>
          </a:p>
          <a:p xmlns:a="http://schemas.openxmlformats.org/drawingml/2006/main">
            <a:r>
              <a:t/>
            </a:r>
          </a:p>
          <a:p xmlns:a="http://schemas.openxmlformats.org/drawingml/2006/main">
            <a:r>
              <a:t>RESPALDO</a:t>
            </a:r>
          </a:p>
          <a:p xmlns:a="http://schemas.openxmlformats.org/drawingml/2006/main">
            <a:r>
              <a:t>Perfil de venta, diapositivas 2–3. Benedit Bursátil S.A. figura expresamente. No se acreditaron líneas de crédito, avales ni vínculos vigentes. No usar el 25,3% como EBITDA, margen auditado o retorno esperado. El preciario no prueba contratos vigentes.</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La documentación informada como disponible incluye proyectos técnicos, planos, historial de gestión de compras, registros de calidad y certificaciones. El perfil también menciona inscripciones industriales y de bienes de capital, y un listado de maquinarias identificado como Anexo 1. Este acervo acompaña la transferencia de conocimiento y sistemas de gestión que integra la oferta.</a:t>
            </a:r>
          </a:p>
          <a:p xmlns:a="http://schemas.openxmlformats.org/drawingml/2006/main">
            <a:r>
              <a:t/>
            </a:r>
          </a:p>
          <a:p xmlns:a="http://schemas.openxmlformats.org/drawingml/2006/main">
            <a:r>
              <a:t>RESPALDO</a:t>
            </a:r>
          </a:p>
          <a:p xmlns:a="http://schemas.openxmlformats.org/drawingml/2006/main">
            <a:r>
              <a:t>Perfil de venta, diapositiva 3. La existencia, integridad, vigencia y transferibilidad de cada documento deben comprobarse. No se recibió el Anexo 1 ni un certificado ISO vigente.</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La situación informada es la de una empresa cerrada con activos operativos y CUIT activo. El perfil declara documentación completa y ausencia de deudas relevantes. Son afirmaciones del vendedor que requieren comprobación. La referencia a exenciones vigentes tampoco permite prometer un beneficio actual. Se identificó un antecedente de Sellos de 2017, que no acredita vigencia actual ni exención de Ingresos Brutos.</a:t>
            </a:r>
          </a:p>
          <a:p xmlns:a="http://schemas.openxmlformats.org/drawingml/2006/main">
            <a:r>
              <a:t/>
            </a:r>
          </a:p>
          <a:p xmlns:a="http://schemas.openxmlformats.org/drawingml/2006/main">
            <a:r>
              <a:t>RESPALDO</a:t>
            </a:r>
          </a:p>
          <a:p xmlns:a="http://schemas.openxmlformats.org/drawingml/2006/main">
            <a:r>
              <a:t>Perfil de venta, diapositivas 2–3. Antecedente de Sellos: resoluciones 258 MP y 275 MEyCP, 15/12/2017, Boletín del 17/01/2018 p. 12: https://boletin.chubut.gov.ar/archivos/boletines/Enero%2017%2C%202018.pdf . Se leyó extracto indexado, sin acceso a descarga íntegra. Ley XXIV 41 art. 5 contiene límite temporal. Revisión fiscal detallada en el documento original y sus notas de validación.</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Puerto Madryn combina acceso portuario, conexión vial y un entorno industrial relevante. La presencia de Aluar, la actividad pesquera y el puerto ofrecen mercados posibles para estructuras, equipos y mantenimiento. También hay regímenes de promoción para proyectos elegibles, que requieren aprobación. No se ofrece una exención vigente de Ingresos Brutos ni un ahorro energético garantizado.</a:t>
            </a:r>
          </a:p>
          <a:p xmlns:a="http://schemas.openxmlformats.org/drawingml/2006/main">
            <a:r>
              <a:t/>
            </a:r>
          </a:p>
          <a:p xmlns:a="http://schemas.openxmlformats.org/drawingml/2006/main">
            <a:r>
              <a:t>RESPALDO</a:t>
            </a:r>
          </a:p>
          <a:p xmlns:a="http://schemas.openxmlformats.org/drawingml/2006/main">
            <a:r>
              <a:t>Puerto: https://www.argentina.gob.ar/economia/agencia-nacional-de-puertos-y-navegacion/puertos/madryn y https://fliphtml5.com/hvgil/napl/Brochure_APPM_2025/ . Rutas: https://www.argentina.gob.ar/noticias/en-chubut-vialidad-nacional-avanza-con-la-construccion-de-la-autovia-entre-puerto-madryn-y . Energía: https://www.aluar.com.ar/energia . Promoción: Ley IX 129 https://sistemas.chubut.gov.ar/digesto/sistema/includes/print.php?idile1=62542 . Confirmar disponibilidad operativa y elegibilidad. Foto: Oil &amp; Gas p. 26, logística histórica de la empresa, no fotografía del puerto.</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La oferta propone una venta directa para inversores y empresas de ingeniería que buscan ampliar capacidad. El alcance confirmado comprende acciones, inmuebles y activos, junto con el conocimiento y los sistemas de gestión que sean transferibles. El próximo paso es visitar la planta y revisar documentación para definir precio, condiciones y plan de reactivación. El contacto es Marcelo Bincaz, al 280 4616361 o por correo a marcelobincaz@gmail.com.</a:t>
            </a:r>
          </a:p>
          <a:p xmlns:a="http://schemas.openxmlformats.org/drawingml/2006/main">
            <a:r>
              <a:t/>
            </a:r>
          </a:p>
          <a:p xmlns:a="http://schemas.openxmlformats.org/drawingml/2006/main">
            <a:r>
              <a:t>RESPALDO</a:t>
            </a:r>
          </a:p>
          <a:p xmlns:a="http://schemas.openxmlformats.org/drawingml/2006/main">
            <a:r>
              <a:t>Perfil de venta, diapositivas 1–4 y alcance confirmado por el vendedor. El perfil usa la expresión activos más CUIT: aquí se expresa como operación sobre acciones y bienes de la sociedad, sin tratar el CUIT como un activo transferible independiente. Precio, porcentaje accionario, titularidad, inventario, pasivos y condiciones pendientes. Contacto actualizado por indicación del vendedor el 14/10/2026: Marcelo Bincaz, 280 4616361, marcelobincaz@gmail.com. Lema del perfil: Ingeniería, construcción y montaje al servicio de la industria.</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SUGERIDO</a:t>
            </a:r>
          </a:p>
          <a:p xmlns:a="http://schemas.openxmlformats.org/drawingml/2006/main">
            <a:r>
              <a:t>Para conocer la oportunidad y coordinar una visita, el contacto es Marcelo Bincaz. El código de WhatsApp abre una conversación, el de correo prepara un mensaje y el de archivos lleva a la página pública con las presentaciones y el perfil de venta en PDF. También se puede conocer más de la empresa en Instagram, en la cuenta elmaipuensesa.</a:t>
            </a:r>
          </a:p>
          <a:p xmlns:a="http://schemas.openxmlformats.org/drawingml/2006/main">
            <a:r>
              <a:t/>
            </a:r>
          </a:p>
          <a:p xmlns:a="http://schemas.openxmlformats.org/drawingml/2006/main">
            <a:r>
              <a:t>RESPALDO</a:t>
            </a:r>
          </a:p>
          <a:p xmlns:a="http://schemas.openxmlformats.org/drawingml/2006/main">
            <a:r>
              <a:t>Contactos indicados por el vendedor. WhatsApp: https://wa.me/5492804616361 . Correo: mailto:marcelobincaz@gmail.com . Instagram: https://www.instagram.com/elmaipuensesa/ . Documentación: https://elmaipuense.pages.dev . Número normalizado en formato internacional móvil de Argentina. No se verifica la disponibilidad de la cuenta WhatsApp. Ícono WhatsApp: Simple Icons, https://raw.githubusercontent.com/simple-icons/simple-icons/develop/icons/whatsapp.svg .</a:t>
            </a:r>
          </a:p>
          <a:p xmlns:a="http://schemas.openxmlformats.org/drawingml/2006/main">
            <a:r>
              <a:t/>
            </a:r>
          </a:p>
          <a:p xmlns:a="http://schemas.openxmlformats.org/drawingml/2006/main">
            <a:r>
              <a:t>Las fotografías son históricas. Revisión de antecedentes: 13/10/2026. Presentación ampliada complementaria del documento de venta y sus notas de validación.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91576c2b6f43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455df826c3843d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2c213f6e6c64be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459abda59f14aa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c7dfa2146bd49b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19491e9c2bb4a3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B13475-9961-4A4D-A3FA-9D8C6C70291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F6170AF-174D-4F27-A1A6-03226C5AF59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B7495F2-87F3-448E-9FB1-EED672B66E8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7C39B4-606D-4601-9F76-7B526257DF1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A192037-97D7-4082-8DED-BBA444C5292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A0C02A9-9209-4F35-9C0A-859D2A6CEC1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B746099-A8F8-4171-97AB-C6B5B07468F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2BCE025-A289-472A-BAC6-FB67D4D88A9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9DCBE2D-EA40-4F2D-A3AD-6901C66E84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AD2D5C-7E92-40AD-893B-060F5E92128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0d97484fdba4d38" /><Relationship Type="http://schemas.openxmlformats.org/officeDocument/2006/relationships/slideLayout" Target="/ppt/slideLayouts/slideLayout1.xml" Id="R7a25b78ae8144aec" /><Relationship Type="http://schemas.openxmlformats.org/officeDocument/2006/relationships/slideLayout" Target="/ppt/slideLayouts/slideLayout2.xml" Id="R270cd291170a4e03" /><Relationship Type="http://schemas.openxmlformats.org/officeDocument/2006/relationships/slideLayout" Target="/ppt/slideLayouts/slideLayout3.xml" Id="Rb6ff80bc10464976" /><Relationship Type="http://schemas.openxmlformats.org/officeDocument/2006/relationships/slideLayout" Target="/ppt/slideLayouts/slideLayout4.xml" Id="Rf7a5e599f760478b" /><Relationship Type="http://schemas.openxmlformats.org/officeDocument/2006/relationships/slideLayout" Target="/ppt/slideLayouts/slideLayout5.xml" Id="R83b7ee2d5e9c4a2d" /><Relationship Type="http://schemas.openxmlformats.org/officeDocument/2006/relationships/slideLayout" Target="/ppt/slideLayouts/slideLayout6.xml" Id="Rb54612f833904b2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25b78ae8144aec"/>
    <p:sldLayoutId xmlns:r="http://schemas.openxmlformats.org/officeDocument/2006/relationships" id="2147483650" r:id="R270cd291170a4e03"/>
    <p:sldLayoutId xmlns:r="http://schemas.openxmlformats.org/officeDocument/2006/relationships" id="2147483651" r:id="Rb6ff80bc10464976"/>
    <p:sldLayoutId xmlns:r="http://schemas.openxmlformats.org/officeDocument/2006/relationships" id="2147483652" r:id="Rf7a5e599f760478b"/>
    <p:sldLayoutId xmlns:r="http://schemas.openxmlformats.org/officeDocument/2006/relationships" id="2147483653" r:id="R83b7ee2d5e9c4a2d"/>
    <p:sldLayoutId xmlns:r="http://schemas.openxmlformats.org/officeDocument/2006/relationships" id="2147483654" r:id="Rb54612f833904b2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6.xml" Id="Rc2dc05a03d75422b"/><Relationship Type="http://schemas.openxmlformats.org/officeDocument/2006/relationships/image" Target="/ppt/media/image.jpeg" Id="R2fb4549587d449e5"/><Relationship Type="http://schemas.openxmlformats.org/officeDocument/2006/relationships/image" Target="/ppt/media/image2.jpeg" Id="R71884282ef0a4f53"/><Relationship Type="http://schemas.openxmlformats.org/officeDocument/2006/relationships/notesSlide" Target="/ppt/notesSlides/notesSlide1.xml" Id="R7abe0a5bece8450f"/></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6.xml" Id="R8d3ba91886884309"/><Relationship Type="http://schemas.openxmlformats.org/officeDocument/2006/relationships/image" Target="/ppt/media/image3.jpeg" Id="Re5d6a0439bcd4794"/><Relationship Type="http://schemas.openxmlformats.org/officeDocument/2006/relationships/notesSlide" Target="/ppt/notesSlides/notesSlide2.xml" Id="R4d5f9b85986f4231"/></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6.xml" Id="R03935215a42c4be7"/><Relationship Type="http://schemas.openxmlformats.org/officeDocument/2006/relationships/image" Target="/ppt/media/image4.jpeg" Id="Ra0f2cffa176c4e52"/><Relationship Type="http://schemas.openxmlformats.org/officeDocument/2006/relationships/image" Target="/ppt/media/image5.jpeg" Id="Re8d7eb7bca3f4d10"/><Relationship Type="http://schemas.openxmlformats.org/officeDocument/2006/relationships/image" Target="/ppt/media/image6.jpeg" Id="Re505e35702ff474d"/><Relationship Type="http://schemas.openxmlformats.org/officeDocument/2006/relationships/notesSlide" Target="/ppt/notesSlides/notesSlide3.xml" Id="R0e691e5cac1145fd"/></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6.xml" Id="R4c3c06659950432b"/><Relationship Type="http://schemas.openxmlformats.org/officeDocument/2006/relationships/image" Target="/ppt/media/image7.jpeg" Id="R2a5d53fc379942f0"/><Relationship Type="http://schemas.openxmlformats.org/officeDocument/2006/relationships/notesSlide" Target="/ppt/notesSlides/notesSlide4.xml" Id="R4152a7647c13407c"/></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6.xml" Id="R365a10bb76f04bd8"/><Relationship Type="http://schemas.openxmlformats.org/officeDocument/2006/relationships/image" Target="/ppt/media/image8.jpeg" Id="R02364cbc33534b86"/><Relationship Type="http://schemas.openxmlformats.org/officeDocument/2006/relationships/image" Target="/ppt/media/image9.jpeg" Id="Rf0f5206040df492d"/><Relationship Type="http://schemas.openxmlformats.org/officeDocument/2006/relationships/notesSlide" Target="/ppt/notesSlides/notesSlide5.xml" Id="R788692cb34ec41e2"/></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48dce9d83df74a7a"/><Relationship Type="http://schemas.openxmlformats.org/officeDocument/2006/relationships/image" Target="/ppt/media/image10.jpeg" Id="R89820db283924bd4"/><Relationship Type="http://schemas.openxmlformats.org/officeDocument/2006/relationships/image" Target="/ppt/media/image11.jpeg" Id="R9c3487b5670147ca"/><Relationship Type="http://schemas.openxmlformats.org/officeDocument/2006/relationships/image" Target="/ppt/media/image12.jpeg" Id="R39dc277ec8da491c"/><Relationship Type="http://schemas.openxmlformats.org/officeDocument/2006/relationships/image" Target="/ppt/media/image13.jpeg" Id="Red3f700516394ce9"/><Relationship Type="http://schemas.openxmlformats.org/officeDocument/2006/relationships/notesSlide" Target="/ppt/notesSlides/notesSlide6.xml" Id="R8e804e2f1f7c40d6"/></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6.xml" Id="R34ed69d44e26421b"/><Relationship Type="http://schemas.openxmlformats.org/officeDocument/2006/relationships/image" Target="/ppt/media/image14.jpeg" Id="R08e985314b8f49f9"/><Relationship Type="http://schemas.openxmlformats.org/officeDocument/2006/relationships/image" Target="/ppt/media/image15.jpeg" Id="R399a0b5cd7694c34"/><Relationship Type="http://schemas.openxmlformats.org/officeDocument/2006/relationships/image" Target="/ppt/media/image16.jpeg" Id="Rf0875855327341a0"/><Relationship Type="http://schemas.openxmlformats.org/officeDocument/2006/relationships/notesSlide" Target="/ppt/notesSlides/notesSlide7.xml" Id="R8320f03b9e9a4cf5"/></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717c172c834144ad"/><Relationship Type="http://schemas.openxmlformats.org/officeDocument/2006/relationships/image" Target="/ppt/media/image17.jpeg" Id="Re5c1f18380934b2a"/><Relationship Type="http://schemas.openxmlformats.org/officeDocument/2006/relationships/image" Target="/ppt/media/image.png" Id="R37b284bb40cb4836"/><Relationship Type="http://schemas.openxmlformats.org/officeDocument/2006/relationships/notesSlide" Target="/ppt/notesSlides/notesSlide8.xml" Id="R1e94178776cb4b52"/></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1318119d58a04dc2"/><Relationship Type="http://schemas.openxmlformats.org/officeDocument/2006/relationships/image" Target="/ppt/media/image18.jpeg" Id="R9ab5a86b4b684897"/><Relationship Type="http://schemas.openxmlformats.org/officeDocument/2006/relationships/image" Target="/ppt/media/image19.jpeg" Id="R6ede481f225c4a4b"/><Relationship Type="http://schemas.openxmlformats.org/officeDocument/2006/relationships/notesSlide" Target="/ppt/notesSlides/notesSlide9.xml" Id="R02b6e493cc6549d0"/></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13e2e3beef054cff"/><Relationship Type="http://schemas.openxmlformats.org/officeDocument/2006/relationships/image" Target="/ppt/media/image20.jpeg" Id="R9d9e430580fa4930"/><Relationship Type="http://schemas.openxmlformats.org/officeDocument/2006/relationships/notesSlide" Target="/ppt/notesSlides/notesSlide10.xml" Id="Rbaab67f2f95e46d8"/></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6.xml" Id="Rd7f7e3e3979845c0"/><Relationship Type="http://schemas.openxmlformats.org/officeDocument/2006/relationships/image" Target="/ppt/media/image21.jpeg" Id="R79c34cc1956940b8"/><Relationship Type="http://schemas.openxmlformats.org/officeDocument/2006/relationships/notesSlide" Target="/ppt/notesSlides/notesSlide11.xml" Id="Rde9b1209c10340a4"/></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def135b7d7d4bb9"/><Relationship Type="http://schemas.openxmlformats.org/officeDocument/2006/relationships/image" Target="/ppt/media/image22.jpeg" Id="R9f40acb679e04ae2"/><Relationship Type="http://schemas.openxmlformats.org/officeDocument/2006/relationships/notesSlide" Target="/ppt/notesSlides/notesSlide12.xml" Id="Rb7c00e0870c64075"/></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5745132e3fd4f74"/><Relationship Type="http://schemas.openxmlformats.org/officeDocument/2006/relationships/image" Target="/ppt/media/image23.jpeg" Id="R3a4c55aa7cfa4958"/><Relationship Type="http://schemas.openxmlformats.org/officeDocument/2006/relationships/image" Target="/ppt/media/image24.jpeg" Id="R3eb1c97229d44ef0"/><Relationship Type="http://schemas.openxmlformats.org/officeDocument/2006/relationships/notesSlide" Target="/ppt/notesSlides/notesSlide13.xml" Id="R161961e60a944127"/></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6.xml" Id="R06ac3a1b628b44c0"/><Relationship Type="http://schemas.openxmlformats.org/officeDocument/2006/relationships/image" Target="/ppt/media/image25.jpeg" Id="R91a0e0c23b26484b"/><Relationship Type="http://schemas.openxmlformats.org/officeDocument/2006/relationships/image" Target="/ppt/media/image2.png" Id="R6ad28872cb444b10"/><Relationship Type="http://schemas.openxmlformats.org/officeDocument/2006/relationships/notesSlide" Target="/ppt/notesSlides/notesSlide14.xml" Id="Rd284262ff6a94bc3"/><Relationship Id="rIdContact1" Type="http://schemas.openxmlformats.org/officeDocument/2006/relationships/hyperlink" Target="https://wa.me/5492804616361" TargetMode="External"/><Relationship Id="rIdContact2" Type="http://schemas.openxmlformats.org/officeDocument/2006/relationships/hyperlink" Target="mailto:marcelobincaz@gmail.com" TargetMode="External"/><Relationship Id="rIdPhotoLink1" Type="http://schemas.openxmlformats.org/officeDocument/2006/relationships/hyperlink" Target="https://wa.me/5492804616361" TargetMode="Externa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6.xml" Id="R476936d62c194575"/><Relationship Type="http://schemas.openxmlformats.org/officeDocument/2006/relationships/image" Target="/ppt/media/image26.jpeg" Id="Rf2c2d396bb0e4967"/><Relationship Type="http://schemas.openxmlformats.org/officeDocument/2006/relationships/image" Target="/ppt/media/image3.png" Id="Rb488fa2521d14b5f"/><Relationship Type="http://schemas.openxmlformats.org/officeDocument/2006/relationships/image" Target="/ppt/media/image4.png" Id="Rb95e2d0ca87442d1"/><Relationship Type="http://schemas.openxmlformats.org/officeDocument/2006/relationships/image" Target="/ppt/media/image5.png" Id="R311fcbdcd56b4a80"/><Relationship Type="http://schemas.openxmlformats.org/officeDocument/2006/relationships/image" Target="/ppt/media/image6.png" Id="R37636104030d40ac"/><Relationship Type="http://schemas.openxmlformats.org/officeDocument/2006/relationships/notesSlide" Target="/ppt/notesSlides/notesSlide15.xml" Id="R0dd9cf7df7ac4994"/><Relationship Id="rIdContact3" Type="http://schemas.openxmlformats.org/officeDocument/2006/relationships/hyperlink" Target="https://www.instagram.com/elmaipuensesa/" TargetMode="External"/><Relationship Id="rIdContact4" Type="http://schemas.openxmlformats.org/officeDocument/2006/relationships/hyperlink" Target="https://wa.me/5492804616361" TargetMode="External"/><Relationship Id="rIdContact5" Type="http://schemas.openxmlformats.org/officeDocument/2006/relationships/hyperlink" Target="mailto:marcelobincaz@gmail.com" TargetMode="External"/><Relationship Id="rIdContact6" Type="http://schemas.openxmlformats.org/officeDocument/2006/relationships/hyperlink" Target="https://elmaipuense.pages.dev" TargetMode="External"/><Relationship Id="rIdContact7" Type="http://schemas.openxmlformats.org/officeDocument/2006/relationships/hyperlink" Target="https://wa.me/5492804616361" TargetMode="External"/><Relationship Id="rIdContact8" Type="http://schemas.openxmlformats.org/officeDocument/2006/relationships/hyperlink" Target="mailto:marcelobincaz@gmail.com" TargetMode="External"/><Relationship Id="rIdContact9" Type="http://schemas.openxmlformats.org/officeDocument/2006/relationships/hyperlink" Target="https://elmaipuense.pages.dev" TargetMode="External"/><Relationship Id="rIdPhotoLink2" Type="http://schemas.openxmlformats.org/officeDocument/2006/relationships/hyperlink" Target="https://wa.me/5492804616361" TargetMode="External"/><Relationship Id="rIdPhotoLink3" Type="http://schemas.openxmlformats.org/officeDocument/2006/relationships/hyperlink" Target="mailto:marcelobincaz@gmail.com" TargetMode="External"/><Relationship Id="rIdPhotoLink4" Type="http://schemas.openxmlformats.org/officeDocument/2006/relationships/hyperlink" Target="https://elmaipuense.pages.dev" TargetMode="External"/><Relationship Id="rIdPhotoLink5" Type="http://schemas.openxmlformats.org/officeDocument/2006/relationships/hyperlink" Target="https://wa.me/5492804616361" TargetMode="External"/></Relationships>
</file>

<file path=ppt/slides/slide1.xml><?xml version="1.0" encoding="utf-8"?>
<p:sld xmlns:p="http://schemas.openxmlformats.org/presentationml/2006/main">
  <p:cSld>
    <p:bg>
      <p:bgPr>
        <a:solidFill xmlns:a="http://schemas.openxmlformats.org/drawingml/2006/main">
          <a:srgbClr val="192C2D"/>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1A18BC6-5D92-4A69-8DCE-8EE5EEF6305F}"/>
              </a:ext>
            </a:extLst>
          </p:cNvPr>
          <p:cNvPicPr>
            <a:picLocks xmlns:a="http://schemas.openxmlformats.org/drawingml/2006/main" noChangeAspect="1"/>
          </p:cNvPicPr>
          <p:nvPr/>
        </p:nvPicPr>
        <p:blipFill>
          <a:blip xmlns:r="http://schemas.openxmlformats.org/officeDocument/2006/relationships" xmlns:a="http://schemas.openxmlformats.org/drawingml/2006/main" r:embed="R2fb4549587d449e5"/>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C9E20B91-EB71-401A-B20A-B67D312B3726}"/>
              </a:ext>
            </a:extLst>
          </p:cNvPr>
          <p:cNvPicPr>
            <a:picLocks xmlns:a="http://schemas.openxmlformats.org/drawingml/2006/main" noChangeAspect="1"/>
          </p:cNvPicPr>
          <p:nvPr/>
        </p:nvPicPr>
        <p:blipFill>
          <a:blip xmlns:r="http://schemas.openxmlformats.org/officeDocument/2006/relationships" xmlns:a="http://schemas.openxmlformats.org/drawingml/2006/main" r:embed="R71884282ef0a4f53"/>
          <a:srcRect xmlns:a="http://schemas.openxmlformats.org/drawingml/2006/main" l="11095" t="0" r="11095" b="0"/>
          <a:stretch xmlns:a="http://schemas.openxmlformats.org/drawingml/2006/main">
            <a:fillRect l="0" t="0" r="0" b="0"/>
          </a:stretch>
        </p:blipFill>
        <p:spPr>
          <a:xfrm xmlns:a="http://schemas.openxmlformats.org/drawingml/2006/main">
            <a:off x="6419850" y="1285875"/>
            <a:ext cx="5772150" cy="5572125"/>
          </a:xfrm>
          <a:prstGeom xmlns:a="http://schemas.openxmlformats.org/drawingml/2006/main" prst="rect">
            <a:avLst/>
          </a:prstGeom>
        </p:spPr>
      </p:pic>
      <p:sp>
        <p:nvSpPr>
          <p:cNvPr id="3" name="OPORTUNIDAD DE ADQUISICIÓN">
            <a:extLst xmlns:a="http://schemas.openxmlformats.org/drawingml/2006/main">
              <a:ext uri="{FF2B5EF4-FFF2-40B4-BE49-F238E27FC236}">
                <a16:creationId xmlns:a16="http://schemas.microsoft.com/office/drawing/2014/main" id="{1EEB6547-6E5B-498A-BABA-FB2097990178}"/>
              </a:ext>
            </a:extLst>
          </p:cNvPr>
          <p:cNvSpPr>
            <a:spLocks xmlns:a="http://schemas.openxmlformats.org/drawingml/2006/main" noGrp="1"/>
          </p:cNvSpPr>
          <p:nvPr/>
        </p:nvSpPr>
        <p:spPr>
          <a:xfrm xmlns:a="http://schemas.openxmlformats.org/drawingml/2006/main">
            <a:off x="552450" y="495300"/>
            <a:ext cx="7429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DAE3DF"/>
                </a:solidFill>
                <a:latin typeface="Arial"/>
                <a:ea typeface="Arial"/>
                <a:cs typeface="Arial"/>
              </a:defRPr>
            </a:defPPr>
          </a:lstStyle>
          <a:p xmlns:a="http://schemas.openxmlformats.org/drawingml/2006/main">
            <a:pPr>
              <a:defRPr sz="1650" b="1">
                <a:solidFill>
                  <a:srgbClr val="DAE3DF"/>
                </a:solidFill>
                <a:latin typeface="Arial"/>
                <a:ea typeface="Arial"/>
                <a:cs typeface="Arial"/>
              </a:defRPr>
            </a:pPr>
            <a:r>
              <a:rPr sz="1650" b="1">
                <a:solidFill>
                  <a:srgbClr val="DAE3DF"/>
                </a:solidFill>
                <a:latin typeface="Arial"/>
                <a:ea typeface="Arial"/>
                <a:cs typeface="Arial"/>
              </a:rPr>
              <a:t>OPORTUNIDAD DE ADQUISICIÓN</a:t>
            </a:r>
          </a:p>
        </p:txBody>
      </p:sp>
      <p:sp>
        <p:nvSpPr>
          <p:cNvPr id="4" name="El Maipuense&#10;S.A.">
            <a:extLst xmlns:a="http://schemas.openxmlformats.org/drawingml/2006/main">
              <a:ext uri="{FF2B5EF4-FFF2-40B4-BE49-F238E27FC236}">
                <a16:creationId xmlns:a16="http://schemas.microsoft.com/office/drawing/2014/main" id="{42818EF6-BC5B-416C-87AA-EF2857437B51}"/>
              </a:ext>
            </a:extLst>
          </p:cNvPr>
          <p:cNvSpPr>
            <a:spLocks xmlns:a="http://schemas.openxmlformats.org/drawingml/2006/main" noGrp="1"/>
          </p:cNvSpPr>
          <p:nvPr/>
        </p:nvSpPr>
        <p:spPr>
          <a:xfrm xmlns:a="http://schemas.openxmlformats.org/drawingml/2006/main">
            <a:off x="552450" y="1743075"/>
            <a:ext cx="58102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700" b="1">
                <a:solidFill>
                  <a:srgbClr val="FFFFFF"/>
                </a:solidFill>
                <a:latin typeface="Arial"/>
                <a:ea typeface="Arial"/>
                <a:cs typeface="Arial"/>
              </a:defRPr>
            </a:defPPr>
          </a:lstStyle>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El Maipuense</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S.A.</a:t>
            </a:r>
          </a:p>
        </p:txBody>
      </p:sp>
      <p:sp>
        <p:nvSpPr>
          <p:cNvPr id="5" name="Ingeniería, construcción&#10;y montaje industrial">
            <a:extLst xmlns:a="http://schemas.openxmlformats.org/drawingml/2006/main">
              <a:ext uri="{FF2B5EF4-FFF2-40B4-BE49-F238E27FC236}">
                <a16:creationId xmlns:a16="http://schemas.microsoft.com/office/drawing/2014/main" id="{651C9C7D-3779-48C8-8FD1-8711224108AD}"/>
              </a:ext>
            </a:extLst>
          </p:cNvPr>
          <p:cNvSpPr>
            <a:spLocks xmlns:a="http://schemas.openxmlformats.org/drawingml/2006/main" noGrp="1"/>
          </p:cNvSpPr>
          <p:nvPr/>
        </p:nvSpPr>
        <p:spPr>
          <a:xfrm xmlns:a="http://schemas.openxmlformats.org/drawingml/2006/main">
            <a:off x="552450" y="3724275"/>
            <a:ext cx="5476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FFFFFF"/>
                </a:solidFill>
                <a:latin typeface="Arial"/>
                <a:ea typeface="Arial"/>
                <a:cs typeface="Arial"/>
              </a:defRPr>
            </a:defPPr>
          </a:lstStyle>
          <a:p xmlns:a="http://schemas.openxmlformats.org/drawingml/2006/main">
            <a:pPr>
              <a:defRPr sz="3225" b="0">
                <a:solidFill>
                  <a:srgbClr val="FFFFFF"/>
                </a:solidFill>
                <a:latin typeface="Arial"/>
                <a:ea typeface="Arial"/>
                <a:cs typeface="Arial"/>
              </a:defRPr>
            </a:pPr>
            <a:r>
              <a:rPr sz="3225" b="0">
                <a:solidFill>
                  <a:srgbClr val="FFFFFF"/>
                </a:solidFill>
                <a:latin typeface="Arial"/>
                <a:ea typeface="Arial"/>
                <a:cs typeface="Arial"/>
              </a:rPr>
              <a:t>Ingeniería, construcción</a:t>
            </a:r>
          </a:p>
          <a:p xmlns:a="http://schemas.openxmlformats.org/drawingml/2006/main">
            <a:pPr>
              <a:defRPr sz="3225" b="0">
                <a:solidFill>
                  <a:srgbClr val="FFFFFF"/>
                </a:solidFill>
                <a:latin typeface="Arial"/>
                <a:ea typeface="Arial"/>
                <a:cs typeface="Arial"/>
              </a:defRPr>
            </a:pPr>
            <a:r>
              <a:rPr sz="3225" b="0">
                <a:solidFill>
                  <a:srgbClr val="FFFFFF"/>
                </a:solidFill>
                <a:latin typeface="Arial"/>
                <a:ea typeface="Arial"/>
                <a:cs typeface="Arial"/>
              </a:rPr>
              <a:t>y montaje industrial</a:t>
            </a:r>
          </a:p>
        </p:txBody>
      </p:sp>
      <p:sp>
        <p:nvSpPr>
          <p:cNvPr id="6" name="Acciones, inmuebles y activos">
            <a:extLst xmlns:a="http://schemas.openxmlformats.org/drawingml/2006/main">
              <a:ext uri="{FF2B5EF4-FFF2-40B4-BE49-F238E27FC236}">
                <a16:creationId xmlns:a16="http://schemas.microsoft.com/office/drawing/2014/main" id="{66E42D9F-E34A-4809-9D56-0B7213982E92}"/>
              </a:ext>
            </a:extLst>
          </p:cNvPr>
          <p:cNvSpPr>
            <a:spLocks xmlns:a="http://schemas.openxmlformats.org/drawingml/2006/main" noGrp="1"/>
          </p:cNvSpPr>
          <p:nvPr/>
        </p:nvSpPr>
        <p:spPr>
          <a:xfrm xmlns:a="http://schemas.openxmlformats.org/drawingml/2006/main">
            <a:off x="552450" y="5867400"/>
            <a:ext cx="5572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DAE3DF"/>
                </a:solidFill>
                <a:latin typeface="Arial"/>
                <a:ea typeface="Arial"/>
                <a:cs typeface="Arial"/>
              </a:defRPr>
            </a:defPPr>
          </a:lstStyle>
          <a:p xmlns:a="http://schemas.openxmlformats.org/drawingml/2006/main">
            <a:pPr>
              <a:defRPr sz="2175" b="0">
                <a:solidFill>
                  <a:srgbClr val="DAE3DF"/>
                </a:solidFill>
                <a:latin typeface="Arial"/>
                <a:ea typeface="Arial"/>
                <a:cs typeface="Arial"/>
              </a:defRPr>
            </a:pPr>
            <a:r>
              <a:rPr sz="2175" b="0">
                <a:solidFill>
                  <a:srgbClr val="DAE3DF"/>
                </a:solidFill>
                <a:latin typeface="Arial"/>
                <a:ea typeface="Arial"/>
                <a:cs typeface="Arial"/>
              </a:rPr>
              <a:t>Acciones, inmuebles y activos</a:t>
            </a:r>
          </a:p>
        </p:txBody>
      </p:sp>
    </p:spTree>
    <p:extLst>
      <p:ext uri="{BB962C8B-B14F-4D97-AF65-F5344CB8AC3E}">
        <p14:creationId xmlns:p14="http://schemas.microsoft.com/office/powerpoint/2010/main" val="2002502697"/>
      </p:ext>
    </p:extLst>
  </p:cSld>
</p:sld>
</file>

<file path=ppt/slides/slide2.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FA9C004E-13EF-4543-9808-EFAFCF74F9C7}"/>
              </a:ext>
            </a:extLst>
          </p:cNvPr>
          <p:cNvPicPr>
            <a:picLocks xmlns:a="http://schemas.openxmlformats.org/drawingml/2006/main" noChangeAspect="1"/>
          </p:cNvPicPr>
          <p:nvPr/>
        </p:nvPicPr>
        <p:blipFill>
          <a:blip xmlns:r="http://schemas.openxmlformats.org/officeDocument/2006/relationships" xmlns:a="http://schemas.openxmlformats.org/drawingml/2006/main" r:embed="Re5d6a0439bcd4794"/>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Puerto Madryn: calidad y costos">
            <a:extLst xmlns:a="http://schemas.openxmlformats.org/drawingml/2006/main">
              <a:ext uri="{FF2B5EF4-FFF2-40B4-BE49-F238E27FC236}">
                <a16:creationId xmlns:a16="http://schemas.microsoft.com/office/drawing/2014/main" id="{C13A2C23-AB5E-4EBF-BEE4-8CA21FDF9890}"/>
              </a:ext>
            </a:extLst>
          </p:cNvPr>
          <p:cNvSpPr>
            <a:spLocks xmlns:a="http://schemas.openxmlformats.org/drawingml/2006/main" noGrp="1"/>
          </p:cNvSpPr>
          <p:nvPr/>
        </p:nvSpPr>
        <p:spPr>
          <a:xfrm xmlns:a="http://schemas.openxmlformats.org/drawingml/2006/main">
            <a:off x="552450" y="1304925"/>
            <a:ext cx="110871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125" b="1">
                <a:solidFill>
                  <a:srgbClr val="192C2D"/>
                </a:solidFill>
                <a:latin typeface="Arial"/>
                <a:ea typeface="Arial"/>
                <a:cs typeface="Arial"/>
              </a:defRPr>
            </a:defPPr>
          </a:lstStyle>
          <a:p xmlns:a="http://schemas.openxmlformats.org/drawingml/2006/main">
            <a:pPr>
              <a:defRPr sz="4125" b="1">
                <a:solidFill>
                  <a:srgbClr val="192C2D"/>
                </a:solidFill>
                <a:latin typeface="Arial"/>
                <a:ea typeface="Arial"/>
                <a:cs typeface="Arial"/>
              </a:defRPr>
            </a:pPr>
            <a:r>
              <a:rPr sz="4125" b="1">
                <a:solidFill>
                  <a:srgbClr val="192C2D"/>
                </a:solidFill>
                <a:latin typeface="Arial"/>
                <a:ea typeface="Arial"/>
                <a:cs typeface="Arial"/>
              </a:rPr>
              <a:t>Puerto Madryn: calidad y costos</a:t>
            </a:r>
          </a:p>
        </p:txBody>
      </p:sp>
      <p:sp>
        <p:nvSpPr>
          <p:cNvPr id="3" name="Entorno metalmecánico">
            <a:extLst xmlns:a="http://schemas.openxmlformats.org/drawingml/2006/main">
              <a:ext uri="{FF2B5EF4-FFF2-40B4-BE49-F238E27FC236}">
                <a16:creationId xmlns:a16="http://schemas.microsoft.com/office/drawing/2014/main" id="{726B98C0-1A9A-4AE1-B496-D01A7005B8BE}"/>
              </a:ext>
            </a:extLst>
          </p:cNvPr>
          <p:cNvSpPr>
            <a:spLocks xmlns:a="http://schemas.openxmlformats.org/drawingml/2006/main" noGrp="1"/>
          </p:cNvSpPr>
          <p:nvPr/>
        </p:nvSpPr>
        <p:spPr>
          <a:xfrm xmlns:a="http://schemas.openxmlformats.org/drawingml/2006/main">
            <a:off x="552450" y="2724150"/>
            <a:ext cx="52197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75" b="1">
                <a:solidFill>
                  <a:srgbClr val="9D3827"/>
                </a:solidFill>
                <a:latin typeface="Arial"/>
                <a:ea typeface="Arial"/>
                <a:cs typeface="Arial"/>
              </a:defRPr>
            </a:defPPr>
          </a:lstStyle>
          <a:p xmlns:a="http://schemas.openxmlformats.org/drawingml/2006/main">
            <a:pPr>
              <a:defRPr sz="2775" b="1">
                <a:solidFill>
                  <a:srgbClr val="9D3827"/>
                </a:solidFill>
                <a:latin typeface="Arial"/>
                <a:ea typeface="Arial"/>
                <a:cs typeface="Arial"/>
              </a:defRPr>
            </a:pPr>
            <a:r>
              <a:rPr sz="2775" b="1">
                <a:solidFill>
                  <a:srgbClr val="9D3827"/>
                </a:solidFill>
                <a:latin typeface="Arial"/>
                <a:ea typeface="Arial"/>
                <a:cs typeface="Arial"/>
              </a:rPr>
              <a:t>Entorno metalmecánico</a:t>
            </a:r>
          </a:p>
        </p:txBody>
      </p:sp>
      <p:sp>
        <p:nvSpPr>
          <p:cNvPr id="4" name="Aluar e INFA como referentes&#10;industriales de la ciudad">
            <a:extLst xmlns:a="http://schemas.openxmlformats.org/drawingml/2006/main">
              <a:ext uri="{FF2B5EF4-FFF2-40B4-BE49-F238E27FC236}">
                <a16:creationId xmlns:a16="http://schemas.microsoft.com/office/drawing/2014/main" id="{E0F7576D-1425-47F1-BE67-66368814FAB4}"/>
              </a:ext>
            </a:extLst>
          </p:cNvPr>
          <p:cNvSpPr>
            <a:spLocks xmlns:a="http://schemas.openxmlformats.org/drawingml/2006/main" noGrp="1"/>
          </p:cNvSpPr>
          <p:nvPr/>
        </p:nvSpPr>
        <p:spPr>
          <a:xfrm xmlns:a="http://schemas.openxmlformats.org/drawingml/2006/main">
            <a:off x="552450" y="3657600"/>
            <a:ext cx="52197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192C2D"/>
                </a:solidFill>
                <a:latin typeface="Arial"/>
                <a:ea typeface="Arial"/>
                <a:cs typeface="Arial"/>
              </a:defRPr>
            </a:defPPr>
          </a:lstStyle>
          <a:p xmlns:a="http://schemas.openxmlformats.org/drawingml/2006/main">
            <a:pPr>
              <a:defRPr sz="2400" b="1">
                <a:solidFill>
                  <a:srgbClr val="192C2D"/>
                </a:solidFill>
                <a:latin typeface="Arial"/>
                <a:ea typeface="Arial"/>
                <a:cs typeface="Arial"/>
              </a:defRPr>
            </a:pPr>
            <a:r>
              <a:rPr sz="2400" b="1">
                <a:solidFill>
                  <a:srgbClr val="192C2D"/>
                </a:solidFill>
                <a:latin typeface="Arial"/>
                <a:ea typeface="Arial"/>
                <a:cs typeface="Arial"/>
              </a:rPr>
              <a:t>Aluar e INFA como referentes</a:t>
            </a:r>
          </a:p>
          <a:p xmlns:a="http://schemas.openxmlformats.org/drawingml/2006/main">
            <a:pPr>
              <a:defRPr sz="2400" b="1">
                <a:solidFill>
                  <a:srgbClr val="192C2D"/>
                </a:solidFill>
                <a:latin typeface="Arial"/>
                <a:ea typeface="Arial"/>
                <a:cs typeface="Arial"/>
              </a:defRPr>
            </a:pPr>
            <a:r>
              <a:rPr sz="2400" b="1">
                <a:solidFill>
                  <a:srgbClr val="192C2D"/>
                </a:solidFill>
                <a:latin typeface="Arial"/>
                <a:ea typeface="Arial"/>
                <a:cs typeface="Arial"/>
              </a:rPr>
              <a:t>industriales de la ciudad</a:t>
            </a:r>
          </a:p>
        </p:txBody>
      </p:sp>
      <p:sp>
        <p:nvSpPr>
          <p:cNvPr id="5" name="Experiencia local en fabricación,&#10;mantenimiento y controles ">
            <a:extLst xmlns:a="http://schemas.openxmlformats.org/drawingml/2006/main">
              <a:ext uri="{FF2B5EF4-FFF2-40B4-BE49-F238E27FC236}">
                <a16:creationId xmlns:a16="http://schemas.microsoft.com/office/drawing/2014/main" id="{D22B89CA-D1DC-46E1-B094-A112031F2B6C}"/>
              </a:ext>
            </a:extLst>
          </p:cNvPr>
          <p:cNvSpPr>
            <a:spLocks xmlns:a="http://schemas.openxmlformats.org/drawingml/2006/main" noGrp="1"/>
          </p:cNvSpPr>
          <p:nvPr/>
        </p:nvSpPr>
        <p:spPr>
          <a:xfrm xmlns:a="http://schemas.openxmlformats.org/drawingml/2006/main">
            <a:off x="552450" y="4857750"/>
            <a:ext cx="5219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7272"/>
                </a:solidFill>
                <a:latin typeface="Arial"/>
                <a:ea typeface="Arial"/>
                <a:cs typeface="Arial"/>
              </a:defRPr>
            </a:defPPr>
          </a:lstStyle>
          <a:p xmlns:a="http://schemas.openxmlformats.org/drawingml/2006/main">
            <a:pPr>
              <a:defRPr sz="2100" b="0">
                <a:solidFill>
                  <a:srgbClr val="667272"/>
                </a:solidFill>
                <a:latin typeface="Arial"/>
                <a:ea typeface="Arial"/>
                <a:cs typeface="Arial"/>
              </a:defRPr>
            </a:pPr>
            <a:r>
              <a:rPr sz="2100" b="0">
                <a:solidFill>
                  <a:srgbClr val="667272"/>
                </a:solidFill>
                <a:latin typeface="Arial"/>
                <a:ea typeface="Arial"/>
                <a:cs typeface="Arial"/>
              </a:rPr>
              <a:t>Experiencia local en fabricación,</a:t>
            </a:r>
          </a:p>
          <a:p xmlns:a="http://schemas.openxmlformats.org/drawingml/2006/main">
            <a:pPr>
              <a:defRPr sz="2100" b="0">
                <a:solidFill>
                  <a:srgbClr val="667272"/>
                </a:solidFill>
                <a:latin typeface="Arial"/>
                <a:ea typeface="Arial"/>
                <a:cs typeface="Arial"/>
              </a:defRPr>
            </a:pPr>
            <a:r>
              <a:rPr sz="2100" b="0">
                <a:solidFill>
                  <a:srgbClr val="667272"/>
                </a:solidFill>
                <a:latin typeface="Arial"/>
                <a:ea typeface="Arial"/>
                <a:cs typeface="Arial"/>
              </a:rPr>
              <a:t>mantenimiento y controles de calidad.</a:t>
            </a:r>
          </a:p>
        </p:txBody>
      </p:sp>
      <p:sp>
        <p:nvSpPr>
          <p:cNvPr id="6" name="Costos frente al yacimiento">
            <a:extLst xmlns:a="http://schemas.openxmlformats.org/drawingml/2006/main">
              <a:ext uri="{FF2B5EF4-FFF2-40B4-BE49-F238E27FC236}">
                <a16:creationId xmlns:a16="http://schemas.microsoft.com/office/drawing/2014/main" id="{31CBBEE4-A72F-4C3F-B167-CB78A8DF5D13}"/>
              </a:ext>
            </a:extLst>
          </p:cNvPr>
          <p:cNvSpPr>
            <a:spLocks xmlns:a="http://schemas.openxmlformats.org/drawingml/2006/main" noGrp="1"/>
          </p:cNvSpPr>
          <p:nvPr/>
        </p:nvSpPr>
        <p:spPr>
          <a:xfrm xmlns:a="http://schemas.openxmlformats.org/drawingml/2006/main">
            <a:off x="6496050" y="2724150"/>
            <a:ext cx="5143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1">
                <a:solidFill>
                  <a:srgbClr val="9D3827"/>
                </a:solidFill>
                <a:latin typeface="Arial"/>
                <a:ea typeface="Arial"/>
                <a:cs typeface="Arial"/>
              </a:defRPr>
            </a:defPPr>
          </a:lstStyle>
          <a:p xmlns:a="http://schemas.openxmlformats.org/drawingml/2006/main">
            <a:pPr>
              <a:defRPr sz="2625" b="1">
                <a:solidFill>
                  <a:srgbClr val="9D3827"/>
                </a:solidFill>
                <a:latin typeface="Arial"/>
                <a:ea typeface="Arial"/>
                <a:cs typeface="Arial"/>
              </a:defRPr>
            </a:pPr>
            <a:r>
              <a:rPr sz="2625" b="1">
                <a:solidFill>
                  <a:srgbClr val="9D3827"/>
                </a:solidFill>
                <a:latin typeface="Arial"/>
                <a:ea typeface="Arial"/>
                <a:cs typeface="Arial"/>
              </a:rPr>
              <a:t>Costos frente al yacimiento</a:t>
            </a:r>
          </a:p>
        </p:txBody>
      </p:sp>
      <p:sp>
        <p:nvSpPr>
          <p:cNvPr id="7" name="Fabricar en taller puede reducir&#10;costos del trabajo en campo">
            <a:extLst xmlns:a="http://schemas.openxmlformats.org/drawingml/2006/main">
              <a:ext uri="{FF2B5EF4-FFF2-40B4-BE49-F238E27FC236}">
                <a16:creationId xmlns:a16="http://schemas.microsoft.com/office/drawing/2014/main" id="{3775DFF2-A01B-484C-87A0-751A1FD7706A}"/>
              </a:ext>
            </a:extLst>
          </p:cNvPr>
          <p:cNvSpPr>
            <a:spLocks xmlns:a="http://schemas.openxmlformats.org/drawingml/2006/main" noGrp="1"/>
          </p:cNvSpPr>
          <p:nvPr/>
        </p:nvSpPr>
        <p:spPr>
          <a:xfrm xmlns:a="http://schemas.openxmlformats.org/drawingml/2006/main">
            <a:off x="6496050" y="3657600"/>
            <a:ext cx="5143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Fabricar en taller puede reducir</a:t>
            </a:r>
          </a:p>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costos del trabajo en campo</a:t>
            </a:r>
          </a:p>
        </p:txBody>
      </p:sp>
      <p:sp>
        <p:nvSpPr>
          <p:cNvPr id="8" name="Comparar mano de obra, adicionales,&#10;traslados, viandas y alo">
            <a:extLst xmlns:a="http://schemas.openxmlformats.org/drawingml/2006/main">
              <a:ext uri="{FF2B5EF4-FFF2-40B4-BE49-F238E27FC236}">
                <a16:creationId xmlns:a16="http://schemas.microsoft.com/office/drawing/2014/main" id="{9375A64E-8ED7-4E49-9B7F-B962176DB089}"/>
              </a:ext>
            </a:extLst>
          </p:cNvPr>
          <p:cNvSpPr>
            <a:spLocks xmlns:a="http://schemas.openxmlformats.org/drawingml/2006/main" noGrp="1"/>
          </p:cNvSpPr>
          <p:nvPr/>
        </p:nvSpPr>
        <p:spPr>
          <a:xfrm xmlns:a="http://schemas.openxmlformats.org/drawingml/2006/main">
            <a:off x="6496050" y="4857750"/>
            <a:ext cx="5143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667272"/>
                </a:solidFill>
                <a:latin typeface="Arial"/>
                <a:ea typeface="Arial"/>
                <a:cs typeface="Arial"/>
              </a:defRPr>
            </a:defPPr>
          </a:lstStyle>
          <a:p xmlns:a="http://schemas.openxmlformats.org/drawingml/2006/main">
            <a:pPr>
              <a:defRPr sz="2025" b="0">
                <a:solidFill>
                  <a:srgbClr val="667272"/>
                </a:solidFill>
                <a:latin typeface="Arial"/>
                <a:ea typeface="Arial"/>
                <a:cs typeface="Arial"/>
              </a:defRPr>
            </a:pPr>
            <a:r>
              <a:rPr sz="2025" b="0">
                <a:solidFill>
                  <a:srgbClr val="667272"/>
                </a:solidFill>
                <a:latin typeface="Arial"/>
                <a:ea typeface="Arial"/>
                <a:cs typeface="Arial"/>
              </a:rPr>
              <a:t>Comparar mano de obra, adicionales,</a:t>
            </a:r>
          </a:p>
          <a:p xmlns:a="http://schemas.openxmlformats.org/drawingml/2006/main">
            <a:pPr>
              <a:defRPr sz="2025" b="0">
                <a:solidFill>
                  <a:srgbClr val="667272"/>
                </a:solidFill>
                <a:latin typeface="Arial"/>
                <a:ea typeface="Arial"/>
                <a:cs typeface="Arial"/>
              </a:defRPr>
            </a:pPr>
            <a:r>
              <a:rPr sz="2025" b="0">
                <a:solidFill>
                  <a:srgbClr val="667272"/>
                </a:solidFill>
                <a:latin typeface="Arial"/>
                <a:ea typeface="Arial"/>
                <a:cs typeface="Arial"/>
              </a:rPr>
              <a:t>traslados, viandas y alojamiento.</a:t>
            </a:r>
          </a:p>
        </p:txBody>
      </p:sp>
      <p:sp>
        <p:nvSpPr>
          <p:cNvPr id="9" name="Ahorro potencial a cotizar según convenio, dotación, product">
            <a:extLst xmlns:a="http://schemas.openxmlformats.org/drawingml/2006/main">
              <a:ext uri="{FF2B5EF4-FFF2-40B4-BE49-F238E27FC236}">
                <a16:creationId xmlns:a16="http://schemas.microsoft.com/office/drawing/2014/main" id="{93E86694-3FED-4EE8-B6D1-7F0699FA1354}"/>
              </a:ext>
            </a:extLst>
          </p:cNvPr>
          <p:cNvSpPr>
            <a:spLocks xmlns:a="http://schemas.openxmlformats.org/drawingml/2006/main" noGrp="1"/>
          </p:cNvSpPr>
          <p:nvPr/>
        </p:nvSpPr>
        <p:spPr>
          <a:xfrm xmlns:a="http://schemas.openxmlformats.org/drawingml/2006/main">
            <a:off x="552450" y="6219825"/>
            <a:ext cx="110871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9D3827"/>
                </a:solidFill>
                <a:latin typeface="Arial"/>
                <a:ea typeface="Arial"/>
                <a:cs typeface="Arial"/>
              </a:defRPr>
            </a:defPPr>
          </a:lstStyle>
          <a:p xmlns:a="http://schemas.openxmlformats.org/drawingml/2006/main">
            <a:pPr>
              <a:defRPr sz="1800" b="0">
                <a:solidFill>
                  <a:srgbClr val="9D3827"/>
                </a:solidFill>
                <a:latin typeface="Arial"/>
                <a:ea typeface="Arial"/>
                <a:cs typeface="Arial"/>
              </a:defRPr>
            </a:pPr>
            <a:r>
              <a:rPr sz="1800" b="0">
                <a:solidFill>
                  <a:srgbClr val="9D3827"/>
                </a:solidFill>
                <a:latin typeface="Arial"/>
                <a:ea typeface="Arial"/>
                <a:cs typeface="Arial"/>
              </a:rPr>
              <a:t>Ahorro potencial a cotizar según convenio, dotación, productividad y logística.</a:t>
            </a:r>
          </a:p>
        </p:txBody>
      </p:sp>
    </p:spTree>
    <p:extLst>
      <p:ext uri="{BB962C8B-B14F-4D97-AF65-F5344CB8AC3E}">
        <p14:creationId xmlns:p14="http://schemas.microsoft.com/office/powerpoint/2010/main" val="614426164"/>
      </p:ext>
    </p:extLst>
  </p:cSld>
</p:sld>
</file>

<file path=ppt/slides/slide3.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A0BCB10-BC32-48DC-B419-4B669CF7D80B}"/>
              </a:ext>
            </a:extLst>
          </p:cNvPr>
          <p:cNvPicPr>
            <a:picLocks xmlns:a="http://schemas.openxmlformats.org/drawingml/2006/main" noChangeAspect="1"/>
          </p:cNvPicPr>
          <p:nvPr/>
        </p:nvPicPr>
        <p:blipFill>
          <a:blip xmlns:r="http://schemas.openxmlformats.org/officeDocument/2006/relationships" xmlns:a="http://schemas.openxmlformats.org/drawingml/2006/main" r:embed="Ra0f2cffa176c4e52"/>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Trayectoria desde 1985">
            <a:extLst xmlns:a="http://schemas.openxmlformats.org/drawingml/2006/main">
              <a:ext uri="{FF2B5EF4-FFF2-40B4-BE49-F238E27FC236}">
                <a16:creationId xmlns:a16="http://schemas.microsoft.com/office/drawing/2014/main" id="{2D14D062-4FD5-4881-A710-9EF1E8354DA4}"/>
              </a:ext>
            </a:extLst>
          </p:cNvPr>
          <p:cNvSpPr>
            <a:spLocks xmlns:a="http://schemas.openxmlformats.org/drawingml/2006/main" noGrp="1"/>
          </p:cNvSpPr>
          <p:nvPr/>
        </p:nvSpPr>
        <p:spPr>
          <a:xfrm xmlns:a="http://schemas.openxmlformats.org/drawingml/2006/main">
            <a:off x="552450" y="1266825"/>
            <a:ext cx="110299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192C2D"/>
                </a:solidFill>
                <a:latin typeface="Arial"/>
                <a:ea typeface="Arial"/>
                <a:cs typeface="Arial"/>
              </a:defRPr>
            </a:defPPr>
          </a:lstStyle>
          <a:p xmlns:a="http://schemas.openxmlformats.org/drawingml/2006/main">
            <a:pPr>
              <a:defRPr sz="4200" b="1">
                <a:solidFill>
                  <a:srgbClr val="192C2D"/>
                </a:solidFill>
                <a:latin typeface="Arial"/>
                <a:ea typeface="Arial"/>
                <a:cs typeface="Arial"/>
              </a:defRPr>
            </a:pPr>
            <a:r>
              <a:rPr sz="4200" b="1">
                <a:solidFill>
                  <a:srgbClr val="192C2D"/>
                </a:solidFill>
                <a:latin typeface="Arial"/>
                <a:ea typeface="Arial"/>
                <a:cs typeface="Arial"/>
              </a:rPr>
              <a:t>Trayectoria desde 1985</a:t>
            </a:r>
          </a:p>
        </p:txBody>
      </p:sp>
      <p:pic>
        <p:nvPicPr>
          <p:cNvPr id="3" name="">
            <a:extLst xmlns:a="http://schemas.openxmlformats.org/drawingml/2006/main">
              <a:ext uri="{FF2B5EF4-FFF2-40B4-BE49-F238E27FC236}">
                <a16:creationId xmlns:a16="http://schemas.microsoft.com/office/drawing/2014/main" id="{CEC5139A-A87C-4126-84A0-E4EA5C45D094}"/>
              </a:ext>
            </a:extLst>
          </p:cNvPr>
          <p:cNvPicPr>
            <a:picLocks xmlns:a="http://schemas.openxmlformats.org/drawingml/2006/main" noChangeAspect="1"/>
          </p:cNvPicPr>
          <p:nvPr/>
        </p:nvPicPr>
        <p:blipFill>
          <a:blip xmlns:r="http://schemas.openxmlformats.org/officeDocument/2006/relationships" xmlns:a="http://schemas.openxmlformats.org/drawingml/2006/main" r:embed="Re8d7eb7bca3f4d10"/>
          <a:srcRect xmlns:a="http://schemas.openxmlformats.org/drawingml/2006/main" l="0" t="16473" r="0" b="16473"/>
          <a:stretch xmlns:a="http://schemas.openxmlformats.org/drawingml/2006/main">
            <a:fillRect l="0" t="0" r="0" b="0"/>
          </a:stretch>
        </p:blipFill>
        <p:spPr>
          <a:xfrm xmlns:a="http://schemas.openxmlformats.org/drawingml/2006/main">
            <a:off x="552450" y="2305050"/>
            <a:ext cx="5238750" cy="264795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251BD29B-CD8A-487D-83BA-751E26A8187A}"/>
              </a:ext>
            </a:extLst>
          </p:cNvPr>
          <p:cNvPicPr>
            <a:picLocks xmlns:a="http://schemas.openxmlformats.org/drawingml/2006/main" noChangeAspect="1"/>
          </p:cNvPicPr>
          <p:nvPr/>
        </p:nvPicPr>
        <p:blipFill>
          <a:blip xmlns:r="http://schemas.openxmlformats.org/officeDocument/2006/relationships" xmlns:a="http://schemas.openxmlformats.org/drawingml/2006/main" r:embed="Re505e35702ff474d"/>
          <a:srcRect xmlns:a="http://schemas.openxmlformats.org/drawingml/2006/main" l="0" t="16711" r="0" b="16711"/>
          <a:stretch xmlns:a="http://schemas.openxmlformats.org/drawingml/2006/main">
            <a:fillRect l="0" t="0" r="0" b="0"/>
          </a:stretch>
        </p:blipFill>
        <p:spPr>
          <a:xfrm xmlns:a="http://schemas.openxmlformats.org/drawingml/2006/main">
            <a:off x="6096000" y="2305050"/>
            <a:ext cx="5543550" cy="2647950"/>
          </a:xfrm>
          <a:prstGeom xmlns:a="http://schemas.openxmlformats.org/drawingml/2006/main" prst="rect">
            <a:avLst/>
          </a:prstGeom>
        </p:spPr>
      </p:pic>
      <p:sp>
        <p:nvSpPr>
          <p:cNvPr id="5" name="91,2 t">
            <a:extLst xmlns:a="http://schemas.openxmlformats.org/drawingml/2006/main">
              <a:ext uri="{FF2B5EF4-FFF2-40B4-BE49-F238E27FC236}">
                <a16:creationId xmlns:a16="http://schemas.microsoft.com/office/drawing/2014/main" id="{DA0B734F-1775-48EE-BE84-D68954374201}"/>
              </a:ext>
            </a:extLst>
          </p:cNvPr>
          <p:cNvSpPr>
            <a:spLocks xmlns:a="http://schemas.openxmlformats.org/drawingml/2006/main" noGrp="1"/>
          </p:cNvSpPr>
          <p:nvPr/>
        </p:nvSpPr>
        <p:spPr>
          <a:xfrm xmlns:a="http://schemas.openxmlformats.org/drawingml/2006/main">
            <a:off x="552450" y="5105400"/>
            <a:ext cx="19431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9D3827"/>
                </a:solidFill>
                <a:latin typeface="Arial"/>
                <a:ea typeface="Arial"/>
                <a:cs typeface="Arial"/>
              </a:defRPr>
            </a:defPPr>
          </a:lstStyle>
          <a:p xmlns:a="http://schemas.openxmlformats.org/drawingml/2006/main">
            <a:pPr>
              <a:defRPr sz="3375" b="1">
                <a:solidFill>
                  <a:srgbClr val="9D3827"/>
                </a:solidFill>
                <a:latin typeface="Arial"/>
                <a:ea typeface="Arial"/>
                <a:cs typeface="Arial"/>
              </a:defRPr>
            </a:pPr>
            <a:r>
              <a:rPr sz="3375" b="1">
                <a:solidFill>
                  <a:srgbClr val="9D3827"/>
                </a:solidFill>
                <a:latin typeface="Arial"/>
                <a:ea typeface="Arial"/>
                <a:cs typeface="Arial"/>
              </a:rPr>
              <a:t>91,2 t</a:t>
            </a:r>
          </a:p>
        </p:txBody>
      </p:sp>
      <p:sp>
        <p:nvSpPr>
          <p:cNvPr id="6" name="Módulos para PAE">
            <a:extLst xmlns:a="http://schemas.openxmlformats.org/drawingml/2006/main">
              <a:ext uri="{FF2B5EF4-FFF2-40B4-BE49-F238E27FC236}">
                <a16:creationId xmlns:a16="http://schemas.microsoft.com/office/drawing/2014/main" id="{5F56E531-D057-46FF-B95B-9A21C8209408}"/>
              </a:ext>
            </a:extLst>
          </p:cNvPr>
          <p:cNvSpPr>
            <a:spLocks xmlns:a="http://schemas.openxmlformats.org/drawingml/2006/main" noGrp="1"/>
          </p:cNvSpPr>
          <p:nvPr/>
        </p:nvSpPr>
        <p:spPr>
          <a:xfrm xmlns:a="http://schemas.openxmlformats.org/drawingml/2006/main">
            <a:off x="2571750" y="5219700"/>
            <a:ext cx="323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192C2D"/>
                </a:solidFill>
                <a:latin typeface="Arial"/>
                <a:ea typeface="Arial"/>
                <a:cs typeface="Arial"/>
              </a:defRPr>
            </a:defPPr>
          </a:lstStyle>
          <a:p xmlns:a="http://schemas.openxmlformats.org/drawingml/2006/main">
            <a:pPr>
              <a:defRPr sz="2100" b="1">
                <a:solidFill>
                  <a:srgbClr val="192C2D"/>
                </a:solidFill>
                <a:latin typeface="Arial"/>
                <a:ea typeface="Arial"/>
                <a:cs typeface="Arial"/>
              </a:defRPr>
            </a:pPr>
            <a:r>
              <a:rPr sz="2100" b="1">
                <a:solidFill>
                  <a:srgbClr val="192C2D"/>
                </a:solidFill>
                <a:latin typeface="Arial"/>
                <a:ea typeface="Arial"/>
                <a:cs typeface="Arial"/>
              </a:rPr>
              <a:t>Módulos para PAE</a:t>
            </a:r>
          </a:p>
        </p:txBody>
      </p:sp>
      <p:sp>
        <p:nvSpPr>
          <p:cNvPr id="7" name="41 t">
            <a:extLst xmlns:a="http://schemas.openxmlformats.org/drawingml/2006/main">
              <a:ext uri="{FF2B5EF4-FFF2-40B4-BE49-F238E27FC236}">
                <a16:creationId xmlns:a16="http://schemas.microsoft.com/office/drawing/2014/main" id="{520EB49C-F98D-493C-BCFC-393EEC2FDE7E}"/>
              </a:ext>
            </a:extLst>
          </p:cNvPr>
          <p:cNvSpPr>
            <a:spLocks xmlns:a="http://schemas.openxmlformats.org/drawingml/2006/main" noGrp="1"/>
          </p:cNvSpPr>
          <p:nvPr/>
        </p:nvSpPr>
        <p:spPr>
          <a:xfrm xmlns:a="http://schemas.openxmlformats.org/drawingml/2006/main">
            <a:off x="6096000" y="5105400"/>
            <a:ext cx="16383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9D3827"/>
                </a:solidFill>
                <a:latin typeface="Arial"/>
                <a:ea typeface="Arial"/>
                <a:cs typeface="Arial"/>
              </a:defRPr>
            </a:defPPr>
          </a:lstStyle>
          <a:p xmlns:a="http://schemas.openxmlformats.org/drawingml/2006/main">
            <a:pPr>
              <a:defRPr sz="3375" b="1">
                <a:solidFill>
                  <a:srgbClr val="9D3827"/>
                </a:solidFill>
                <a:latin typeface="Arial"/>
                <a:ea typeface="Arial"/>
                <a:cs typeface="Arial"/>
              </a:defRPr>
            </a:pPr>
            <a:r>
              <a:rPr sz="3375" b="1">
                <a:solidFill>
                  <a:srgbClr val="9D3827"/>
                </a:solidFill>
                <a:latin typeface="Arial"/>
                <a:ea typeface="Arial"/>
                <a:cs typeface="Arial"/>
              </a:rPr>
              <a:t>41 t</a:t>
            </a:r>
          </a:p>
        </p:txBody>
      </p:sp>
      <p:sp>
        <p:nvSpPr>
          <p:cNvPr id="8" name="Estructuras para Aluar">
            <a:extLst xmlns:a="http://schemas.openxmlformats.org/drawingml/2006/main">
              <a:ext uri="{FF2B5EF4-FFF2-40B4-BE49-F238E27FC236}">
                <a16:creationId xmlns:a16="http://schemas.microsoft.com/office/drawing/2014/main" id="{3F818669-1F8D-44CA-8B99-B2231E3224B8}"/>
              </a:ext>
            </a:extLst>
          </p:cNvPr>
          <p:cNvSpPr>
            <a:spLocks xmlns:a="http://schemas.openxmlformats.org/drawingml/2006/main" noGrp="1"/>
          </p:cNvSpPr>
          <p:nvPr/>
        </p:nvSpPr>
        <p:spPr>
          <a:xfrm xmlns:a="http://schemas.openxmlformats.org/drawingml/2006/main">
            <a:off x="7724775" y="5219700"/>
            <a:ext cx="39147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192C2D"/>
                </a:solidFill>
                <a:latin typeface="Arial"/>
                <a:ea typeface="Arial"/>
                <a:cs typeface="Arial"/>
              </a:defRPr>
            </a:defPPr>
          </a:lstStyle>
          <a:p xmlns:a="http://schemas.openxmlformats.org/drawingml/2006/main">
            <a:pPr>
              <a:defRPr sz="2100" b="1">
                <a:solidFill>
                  <a:srgbClr val="192C2D"/>
                </a:solidFill>
                <a:latin typeface="Arial"/>
                <a:ea typeface="Arial"/>
                <a:cs typeface="Arial"/>
              </a:defRPr>
            </a:pPr>
            <a:r>
              <a:rPr sz="2100" b="1">
                <a:solidFill>
                  <a:srgbClr val="192C2D"/>
                </a:solidFill>
                <a:latin typeface="Arial"/>
                <a:ea typeface="Arial"/>
                <a:cs typeface="Arial"/>
              </a:rPr>
              <a:t>Estructuras para Aluar</a:t>
            </a:r>
          </a:p>
        </p:txBody>
      </p:sp>
      <p:sp>
        <p:nvSpPr>
          <p:cNvPr id="9" name="Proyectos de gran escala para operadoras petroleras&#10;Fortalec">
            <a:extLst xmlns:a="http://schemas.openxmlformats.org/drawingml/2006/main">
              <a:ext uri="{FF2B5EF4-FFF2-40B4-BE49-F238E27FC236}">
                <a16:creationId xmlns:a16="http://schemas.microsoft.com/office/drawing/2014/main" id="{2C0EAF1E-39E8-4615-87F4-FD7BBD9E3A36}"/>
              </a:ext>
            </a:extLst>
          </p:cNvPr>
          <p:cNvSpPr>
            <a:spLocks xmlns:a="http://schemas.openxmlformats.org/drawingml/2006/main" noGrp="1"/>
          </p:cNvSpPr>
          <p:nvPr/>
        </p:nvSpPr>
        <p:spPr>
          <a:xfrm xmlns:a="http://schemas.openxmlformats.org/drawingml/2006/main">
            <a:off x="552450" y="5905500"/>
            <a:ext cx="11087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192C2D"/>
                </a:solidFill>
                <a:latin typeface="Arial"/>
                <a:ea typeface="Arial"/>
                <a:cs typeface="Arial"/>
              </a:defRPr>
            </a:defPPr>
          </a:lstStyle>
          <a:p xmlns:a="http://schemas.openxmlformats.org/drawingml/2006/main">
            <a:pPr>
              <a:defRPr sz="2025" b="0">
                <a:solidFill>
                  <a:srgbClr val="192C2D"/>
                </a:solidFill>
                <a:latin typeface="Arial"/>
                <a:ea typeface="Arial"/>
                <a:cs typeface="Arial"/>
              </a:defRPr>
            </a:pPr>
            <a:r>
              <a:rPr sz="2025" b="0">
                <a:solidFill>
                  <a:srgbClr val="192C2D"/>
                </a:solidFill>
                <a:latin typeface="Arial"/>
                <a:ea typeface="Arial"/>
                <a:cs typeface="Arial"/>
              </a:rPr>
              <a:t>Proyectos de gran escala para operadoras petroleras</a:t>
            </a:r>
          </a:p>
          <a:p xmlns:a="http://schemas.openxmlformats.org/drawingml/2006/main">
            <a:pPr>
              <a:defRPr sz="2025" b="0">
                <a:solidFill>
                  <a:srgbClr val="192C2D"/>
                </a:solidFill>
                <a:latin typeface="Arial"/>
                <a:ea typeface="Arial"/>
                <a:cs typeface="Arial"/>
              </a:defRPr>
            </a:pPr>
            <a:r>
              <a:rPr sz="2025" b="0">
                <a:solidFill>
                  <a:srgbClr val="192C2D"/>
                </a:solidFill>
                <a:latin typeface="Arial"/>
                <a:ea typeface="Arial"/>
                <a:cs typeface="Arial"/>
              </a:rPr>
              <a:t>Fortalecimiento de infraestructura y sistemas de gestión</a:t>
            </a:r>
          </a:p>
        </p:txBody>
      </p:sp>
    </p:spTree>
    <p:extLst>
      <p:ext uri="{BB962C8B-B14F-4D97-AF65-F5344CB8AC3E}">
        <p14:creationId xmlns:p14="http://schemas.microsoft.com/office/powerpoint/2010/main" val="1288970045"/>
      </p:ext>
    </p:extLst>
  </p:cSld>
</p:sld>
</file>

<file path=ppt/slides/slide4.xml><?xml version="1.0" encoding="utf-8"?>
<p:sld xmlns:p="http://schemas.openxmlformats.org/presentationml/2006/main">
  <p:cSld>
    <p:bg>
      <p:bgPr>
        <a:solidFill xmlns:a="http://schemas.openxmlformats.org/drawingml/2006/main">
          <a:srgbClr val="192C2D"/>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B3CAF43-9084-4893-9586-989C43D28244}"/>
              </a:ext>
            </a:extLst>
          </p:cNvPr>
          <p:cNvPicPr>
            <a:picLocks xmlns:a="http://schemas.openxmlformats.org/drawingml/2006/main" noChangeAspect="1"/>
          </p:cNvPicPr>
          <p:nvPr/>
        </p:nvPicPr>
        <p:blipFill>
          <a:blip xmlns:r="http://schemas.openxmlformats.org/officeDocument/2006/relationships" xmlns:a="http://schemas.openxmlformats.org/drawingml/2006/main" r:embed="R2a5d53fc379942f0"/>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Clientes y referencias históricas">
            <a:extLst xmlns:a="http://schemas.openxmlformats.org/drawingml/2006/main">
              <a:ext uri="{FF2B5EF4-FFF2-40B4-BE49-F238E27FC236}">
                <a16:creationId xmlns:a16="http://schemas.microsoft.com/office/drawing/2014/main" id="{E1D56C5A-C6D6-4A33-89E5-2EAA40D075BB}"/>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FFFFFF"/>
                </a:solidFill>
                <a:latin typeface="Arial"/>
                <a:ea typeface="Arial"/>
                <a:cs typeface="Arial"/>
              </a:defRPr>
            </a:defPPr>
          </a:lstStyle>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Clientes y referencias históricas</a:t>
            </a:r>
          </a:p>
        </p:txBody>
      </p:sp>
      <p:sp>
        <p:nvSpPr>
          <p:cNvPr id="3" name="NACIONALES">
            <a:extLst xmlns:a="http://schemas.openxmlformats.org/drawingml/2006/main">
              <a:ext uri="{FF2B5EF4-FFF2-40B4-BE49-F238E27FC236}">
                <a16:creationId xmlns:a16="http://schemas.microsoft.com/office/drawing/2014/main" id="{0E3D4CFC-3CC6-4056-8D2B-700D7764BE86}"/>
              </a:ext>
            </a:extLst>
          </p:cNvPr>
          <p:cNvSpPr>
            <a:spLocks xmlns:a="http://schemas.openxmlformats.org/drawingml/2006/main" noGrp="1"/>
          </p:cNvSpPr>
          <p:nvPr/>
        </p:nvSpPr>
        <p:spPr>
          <a:xfrm xmlns:a="http://schemas.openxmlformats.org/drawingml/2006/main">
            <a:off x="552450" y="2600325"/>
            <a:ext cx="5219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DAE3DF"/>
                </a:solidFill>
                <a:latin typeface="Arial"/>
                <a:ea typeface="Arial"/>
                <a:cs typeface="Arial"/>
              </a:defRPr>
            </a:defPPr>
          </a:lstStyle>
          <a:p xmlns:a="http://schemas.openxmlformats.org/drawingml/2006/main">
            <a:pPr>
              <a:defRPr sz="1800" b="1">
                <a:solidFill>
                  <a:srgbClr val="DAE3DF"/>
                </a:solidFill>
                <a:latin typeface="Arial"/>
                <a:ea typeface="Arial"/>
                <a:cs typeface="Arial"/>
              </a:defRPr>
            </a:pPr>
            <a:r>
              <a:rPr sz="1800" b="1">
                <a:solidFill>
                  <a:srgbClr val="DAE3DF"/>
                </a:solidFill>
                <a:latin typeface="Arial"/>
                <a:ea typeface="Arial"/>
                <a:cs typeface="Arial"/>
              </a:rPr>
              <a:t>NACIONALES</a:t>
            </a:r>
          </a:p>
        </p:txBody>
      </p:sp>
      <p:sp>
        <p:nvSpPr>
          <p:cNvPr id="4" name="Pan American Energy&#10;YPF&#10;Techint (Fortín de Piedra)&#10;CAPSA&#10;TGS">
            <a:extLst xmlns:a="http://schemas.openxmlformats.org/drawingml/2006/main">
              <a:ext uri="{FF2B5EF4-FFF2-40B4-BE49-F238E27FC236}">
                <a16:creationId xmlns:a16="http://schemas.microsoft.com/office/drawing/2014/main" id="{A02FA662-506C-463D-B832-2FD2450F084A}"/>
              </a:ext>
            </a:extLst>
          </p:cNvPr>
          <p:cNvSpPr>
            <a:spLocks xmlns:a="http://schemas.openxmlformats.org/drawingml/2006/main" noGrp="1"/>
          </p:cNvSpPr>
          <p:nvPr/>
        </p:nvSpPr>
        <p:spPr>
          <a:xfrm xmlns:a="http://schemas.openxmlformats.org/drawingml/2006/main">
            <a:off x="552450" y="3228975"/>
            <a:ext cx="5314950" cy="2743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FFFFFF"/>
                </a:solidFill>
                <a:latin typeface="Arial"/>
                <a:ea typeface="Arial"/>
                <a:cs typeface="Arial"/>
              </a:defRPr>
            </a:defPPr>
          </a:lstStyle>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Pan American Energy</a:t>
            </a:r>
          </a:p>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YPF</a:t>
            </a:r>
          </a:p>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Techint (Fortín de Piedra)</a:t>
            </a:r>
          </a:p>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CAPSA</a:t>
            </a:r>
          </a:p>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TGS</a:t>
            </a:r>
          </a:p>
        </p:txBody>
      </p:sp>
      <p:sp>
        <p:nvSpPr>
          <p:cNvPr id="5" name="PUERTO MADRYN">
            <a:extLst xmlns:a="http://schemas.openxmlformats.org/drawingml/2006/main">
              <a:ext uri="{FF2B5EF4-FFF2-40B4-BE49-F238E27FC236}">
                <a16:creationId xmlns:a16="http://schemas.microsoft.com/office/drawing/2014/main" id="{3237DD87-6970-4E08-97D2-07948D4C5CA7}"/>
              </a:ext>
            </a:extLst>
          </p:cNvPr>
          <p:cNvSpPr>
            <a:spLocks xmlns:a="http://schemas.openxmlformats.org/drawingml/2006/main" noGrp="1"/>
          </p:cNvSpPr>
          <p:nvPr/>
        </p:nvSpPr>
        <p:spPr>
          <a:xfrm xmlns:a="http://schemas.openxmlformats.org/drawingml/2006/main">
            <a:off x="6496050" y="2600325"/>
            <a:ext cx="514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DAE3DF"/>
                </a:solidFill>
                <a:latin typeface="Arial"/>
                <a:ea typeface="Arial"/>
                <a:cs typeface="Arial"/>
              </a:defRPr>
            </a:defPPr>
          </a:lstStyle>
          <a:p xmlns:a="http://schemas.openxmlformats.org/drawingml/2006/main">
            <a:pPr>
              <a:defRPr sz="1800" b="1">
                <a:solidFill>
                  <a:srgbClr val="DAE3DF"/>
                </a:solidFill>
                <a:latin typeface="Arial"/>
                <a:ea typeface="Arial"/>
                <a:cs typeface="Arial"/>
              </a:defRPr>
            </a:pPr>
            <a:r>
              <a:rPr sz="1800" b="1">
                <a:solidFill>
                  <a:srgbClr val="DAE3DF"/>
                </a:solidFill>
                <a:latin typeface="Arial"/>
                <a:ea typeface="Arial"/>
                <a:cs typeface="Arial"/>
              </a:rPr>
              <a:t>PUERTO MADRYN</a:t>
            </a:r>
          </a:p>
        </p:txBody>
      </p:sp>
      <p:sp>
        <p:nvSpPr>
          <p:cNvPr id="6" name="Aluar&#10;Plantas pesqueras de la ciudad&#10;Administración portuari">
            <a:extLst xmlns:a="http://schemas.openxmlformats.org/drawingml/2006/main">
              <a:ext uri="{FF2B5EF4-FFF2-40B4-BE49-F238E27FC236}">
                <a16:creationId xmlns:a16="http://schemas.microsoft.com/office/drawing/2014/main" id="{83365934-8DE0-4CDA-B72E-F53B373D85AA}"/>
              </a:ext>
            </a:extLst>
          </p:cNvPr>
          <p:cNvSpPr>
            <a:spLocks xmlns:a="http://schemas.openxmlformats.org/drawingml/2006/main" noGrp="1"/>
          </p:cNvSpPr>
          <p:nvPr/>
        </p:nvSpPr>
        <p:spPr>
          <a:xfrm xmlns:a="http://schemas.openxmlformats.org/drawingml/2006/main">
            <a:off x="6496050" y="3228975"/>
            <a:ext cx="5143500" cy="2743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FFFFFF"/>
                </a:solidFill>
                <a:latin typeface="Arial"/>
                <a:ea typeface="Arial"/>
                <a:cs typeface="Arial"/>
              </a:defRPr>
            </a:defPPr>
          </a:lstStyle>
          <a:p xmlns:a="http://schemas.openxmlformats.org/drawingml/2006/main">
            <a:pPr>
              <a:defRPr sz="2400" b="1">
                <a:solidFill>
                  <a:srgbClr val="FFFFFF"/>
                </a:solidFill>
                <a:latin typeface="Arial"/>
                <a:ea typeface="Arial"/>
                <a:cs typeface="Arial"/>
              </a:defRPr>
            </a:pPr>
            <a:r>
              <a:rPr sz="2400" b="1">
                <a:solidFill>
                  <a:srgbClr val="FFFFFF"/>
                </a:solidFill>
                <a:latin typeface="Arial"/>
                <a:ea typeface="Arial"/>
                <a:cs typeface="Arial"/>
              </a:rPr>
              <a:t>Aluar</a:t>
            </a:r>
          </a:p>
          <a:p xmlns:a="http://schemas.openxmlformats.org/drawingml/2006/main">
            <a:pPr>
              <a:defRPr sz="2400" b="1">
                <a:solidFill>
                  <a:srgbClr val="FFFFFF"/>
                </a:solidFill>
                <a:latin typeface="Arial"/>
                <a:ea typeface="Arial"/>
                <a:cs typeface="Arial"/>
              </a:defRPr>
            </a:pPr>
            <a:r>
              <a:rPr sz="2400" b="1">
                <a:solidFill>
                  <a:srgbClr val="FFFFFF"/>
                </a:solidFill>
                <a:latin typeface="Arial"/>
                <a:ea typeface="Arial"/>
                <a:cs typeface="Arial"/>
              </a:rPr>
              <a:t>Plantas pesqueras de la ciudad</a:t>
            </a:r>
          </a:p>
          <a:p xmlns:a="http://schemas.openxmlformats.org/drawingml/2006/main">
            <a:pPr>
              <a:defRPr sz="2400" b="1">
                <a:solidFill>
                  <a:srgbClr val="FFFFFF"/>
                </a:solidFill>
                <a:latin typeface="Arial"/>
                <a:ea typeface="Arial"/>
                <a:cs typeface="Arial"/>
              </a:defRPr>
            </a:pPr>
            <a:r>
              <a:rPr sz="2400" b="1">
                <a:solidFill>
                  <a:srgbClr val="FFFFFF"/>
                </a:solidFill>
                <a:latin typeface="Arial"/>
                <a:ea typeface="Arial"/>
                <a:cs typeface="Arial"/>
              </a:rPr>
              <a:t>Administración portuaria</a:t>
            </a:r>
          </a:p>
          <a:p xmlns:a="http://schemas.openxmlformats.org/drawingml/2006/main">
            <a:pPr>
              <a:defRPr sz="2400" b="1">
                <a:solidFill>
                  <a:srgbClr val="FFFFFF"/>
                </a:solidFill>
                <a:latin typeface="Arial"/>
                <a:ea typeface="Arial"/>
                <a:cs typeface="Arial"/>
              </a:defRPr>
            </a:pPr>
            <a:r>
              <a:rPr sz="2400" b="1">
                <a:solidFill>
                  <a:srgbClr val="FFFFFF"/>
                </a:solidFill>
                <a:latin typeface="Arial"/>
                <a:ea typeface="Arial"/>
                <a:cs typeface="Arial"/>
              </a:rPr>
              <a:t>Cerámica San Lorenzo</a:t>
            </a:r>
          </a:p>
          <a:p xmlns:a="http://schemas.openxmlformats.org/drawingml/2006/main">
            <a:pPr>
              <a:defRPr sz="2400" b="1">
                <a:solidFill>
                  <a:srgbClr val="FFFFFF"/>
                </a:solidFill>
                <a:latin typeface="Arial"/>
                <a:ea typeface="Arial"/>
                <a:cs typeface="Arial"/>
              </a:defRPr>
            </a:pPr>
            <a:r>
              <a:rPr sz="2400" b="1">
                <a:solidFill>
                  <a:srgbClr val="FFFFFF"/>
                </a:solidFill>
                <a:latin typeface="Arial"/>
                <a:ea typeface="Arial"/>
                <a:cs typeface="Arial"/>
              </a:rPr>
              <a:t>INFA S.A.</a:t>
            </a:r>
          </a:p>
        </p:txBody>
      </p:sp>
      <p:sp>
        <p:nvSpPr>
          <p:cNvPr id="7" name="Relaciones históricas. Contratos y altas actuales a revalida">
            <a:extLst xmlns:a="http://schemas.openxmlformats.org/drawingml/2006/main">
              <a:ext uri="{FF2B5EF4-FFF2-40B4-BE49-F238E27FC236}">
                <a16:creationId xmlns:a16="http://schemas.microsoft.com/office/drawing/2014/main" id="{D612FA9E-E769-4F43-BE12-FE01EF11BE8E}"/>
              </a:ext>
            </a:extLst>
          </p:cNvPr>
          <p:cNvSpPr>
            <a:spLocks xmlns:a="http://schemas.openxmlformats.org/drawingml/2006/main" noGrp="1"/>
          </p:cNvSpPr>
          <p:nvPr/>
        </p:nvSpPr>
        <p:spPr>
          <a:xfrm xmlns:a="http://schemas.openxmlformats.org/drawingml/2006/main">
            <a:off x="552450" y="6191250"/>
            <a:ext cx="110871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DAE3DF"/>
                </a:solidFill>
                <a:latin typeface="Arial"/>
                <a:ea typeface="Arial"/>
                <a:cs typeface="Arial"/>
              </a:defRPr>
            </a:defPPr>
          </a:lstStyle>
          <a:p xmlns:a="http://schemas.openxmlformats.org/drawingml/2006/main">
            <a:pPr>
              <a:defRPr sz="1725" b="0">
                <a:solidFill>
                  <a:srgbClr val="DAE3DF"/>
                </a:solidFill>
                <a:latin typeface="Arial"/>
                <a:ea typeface="Arial"/>
                <a:cs typeface="Arial"/>
              </a:defRPr>
            </a:pPr>
            <a:r>
              <a:rPr sz="1725" b="0">
                <a:solidFill>
                  <a:srgbClr val="DAE3DF"/>
                </a:solidFill>
                <a:latin typeface="Arial"/>
                <a:ea typeface="Arial"/>
                <a:cs typeface="Arial"/>
              </a:rPr>
              <a:t>Relaciones históricas. Contratos y altas actuales a revalidar.</a:t>
            </a:r>
          </a:p>
        </p:txBody>
      </p:sp>
    </p:spTree>
    <p:extLst>
      <p:ext uri="{BB962C8B-B14F-4D97-AF65-F5344CB8AC3E}">
        <p14:creationId xmlns:p14="http://schemas.microsoft.com/office/powerpoint/2010/main" val="755825546"/>
      </p:ext>
    </p:extLst>
  </p:cSld>
</p:sld>
</file>

<file path=ppt/slides/slide5.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C3BA36E-06CB-4DAA-97E0-53904EFA5116}"/>
              </a:ext>
            </a:extLst>
          </p:cNvPr>
          <p:cNvPicPr>
            <a:picLocks xmlns:a="http://schemas.openxmlformats.org/drawingml/2006/main" noChangeAspect="1"/>
          </p:cNvPicPr>
          <p:nvPr/>
        </p:nvPicPr>
        <p:blipFill>
          <a:blip xmlns:r="http://schemas.openxmlformats.org/officeDocument/2006/relationships" xmlns:a="http://schemas.openxmlformats.org/drawingml/2006/main" r:embed="R02364cbc33534b86"/>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Servicios industriales históricos">
            <a:extLst xmlns:a="http://schemas.openxmlformats.org/drawingml/2006/main">
              <a:ext uri="{FF2B5EF4-FFF2-40B4-BE49-F238E27FC236}">
                <a16:creationId xmlns:a16="http://schemas.microsoft.com/office/drawing/2014/main" id="{F6CB2A72-97CA-4AA5-ACD0-433B3938CB1E}"/>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Servicios industriales históricos</a:t>
            </a:r>
          </a:p>
        </p:txBody>
      </p:sp>
      <p:pic>
        <p:nvPicPr>
          <p:cNvPr id="3" name="">
            <a:extLst xmlns:a="http://schemas.openxmlformats.org/drawingml/2006/main">
              <a:ext uri="{FF2B5EF4-FFF2-40B4-BE49-F238E27FC236}">
                <a16:creationId xmlns:a16="http://schemas.microsoft.com/office/drawing/2014/main" id="{3ED4DB95-9CEF-463F-997B-2899777C85D8}"/>
              </a:ext>
            </a:extLst>
          </p:cNvPr>
          <p:cNvPicPr>
            <a:picLocks xmlns:a="http://schemas.openxmlformats.org/drawingml/2006/main" noChangeAspect="1"/>
          </p:cNvPicPr>
          <p:nvPr/>
        </p:nvPicPr>
        <p:blipFill>
          <a:blip xmlns:r="http://schemas.openxmlformats.org/officeDocument/2006/relationships" xmlns:a="http://schemas.openxmlformats.org/drawingml/2006/main" r:embed="Rf0f5206040df492d"/>
          <a:srcRect xmlns:a="http://schemas.openxmlformats.org/drawingml/2006/main" l="4537" t="0" r="4537" b="0"/>
          <a:stretch xmlns:a="http://schemas.openxmlformats.org/drawingml/2006/main">
            <a:fillRect l="0" t="0" r="0" b="0"/>
          </a:stretch>
        </p:blipFill>
        <p:spPr>
          <a:xfrm xmlns:a="http://schemas.openxmlformats.org/drawingml/2006/main">
            <a:off x="552450" y="2466975"/>
            <a:ext cx="4286250" cy="3533775"/>
          </a:xfrm>
          <a:prstGeom xmlns:a="http://schemas.openxmlformats.org/drawingml/2006/main" prst="rect">
            <a:avLst/>
          </a:prstGeom>
        </p:spPr>
      </p:pic>
      <p:sp>
        <p:nvSpPr>
          <p:cNvPr id="4" name="Estructuras metálicas y modulares&#10;Fabricación y montaje">
            <a:extLst xmlns:a="http://schemas.openxmlformats.org/drawingml/2006/main">
              <a:ext uri="{FF2B5EF4-FFF2-40B4-BE49-F238E27FC236}">
                <a16:creationId xmlns:a16="http://schemas.microsoft.com/office/drawing/2014/main" id="{A4D37288-DA75-48B2-B30F-5C4D6E9FB917}"/>
              </a:ext>
            </a:extLst>
          </p:cNvPr>
          <p:cNvSpPr>
            <a:spLocks xmlns:a="http://schemas.openxmlformats.org/drawingml/2006/main" noGrp="1"/>
          </p:cNvSpPr>
          <p:nvPr/>
        </p:nvSpPr>
        <p:spPr>
          <a:xfrm xmlns:a="http://schemas.openxmlformats.org/drawingml/2006/main">
            <a:off x="5267325" y="2466975"/>
            <a:ext cx="635317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192C2D"/>
                </a:solidFill>
                <a:latin typeface="Arial"/>
                <a:ea typeface="Arial"/>
                <a:cs typeface="Arial"/>
              </a:defRPr>
            </a:defPPr>
          </a:lstStyle>
          <a:p xmlns:a="http://schemas.openxmlformats.org/drawingml/2006/main">
            <a:pPr>
              <a:defRPr sz="2175" b="1">
                <a:solidFill>
                  <a:srgbClr val="192C2D"/>
                </a:solidFill>
                <a:latin typeface="Arial"/>
                <a:ea typeface="Arial"/>
                <a:cs typeface="Arial"/>
              </a:defRPr>
            </a:pPr>
            <a:r>
              <a:rPr sz="2175" b="1">
                <a:solidFill>
                  <a:srgbClr val="192C2D"/>
                </a:solidFill>
                <a:latin typeface="Arial"/>
                <a:ea typeface="Arial"/>
                <a:cs typeface="Arial"/>
              </a:rPr>
              <a:t>Estructuras metálicas y modulares</a:t>
            </a:r>
          </a:p>
          <a:p xmlns:a="http://schemas.openxmlformats.org/drawingml/2006/main">
            <a:pPr>
              <a:defRPr sz="2175" b="1">
                <a:solidFill>
                  <a:srgbClr val="192C2D"/>
                </a:solidFill>
                <a:latin typeface="Arial"/>
                <a:ea typeface="Arial"/>
                <a:cs typeface="Arial"/>
              </a:defRPr>
            </a:pPr>
            <a:r>
              <a:rPr sz="2175" b="1">
                <a:solidFill>
                  <a:srgbClr val="192C2D"/>
                </a:solidFill>
                <a:latin typeface="Arial"/>
                <a:ea typeface="Arial"/>
                <a:cs typeface="Arial"/>
              </a:rPr>
              <a:t>Fabricación y montaje</a:t>
            </a:r>
          </a:p>
        </p:txBody>
      </p:sp>
      <p:sp>
        <p:nvSpPr>
          <p:cNvPr id="5" name="Cañerías y conjuntos de piping&#10;Manifolds, tanques y satélite">
            <a:extLst xmlns:a="http://schemas.openxmlformats.org/drawingml/2006/main">
              <a:ext uri="{FF2B5EF4-FFF2-40B4-BE49-F238E27FC236}">
                <a16:creationId xmlns:a16="http://schemas.microsoft.com/office/drawing/2014/main" id="{DB7AC1B3-520F-4880-B4EA-7F6319D044B1}"/>
              </a:ext>
            </a:extLst>
          </p:cNvPr>
          <p:cNvSpPr>
            <a:spLocks xmlns:a="http://schemas.openxmlformats.org/drawingml/2006/main" noGrp="1"/>
          </p:cNvSpPr>
          <p:nvPr/>
        </p:nvSpPr>
        <p:spPr>
          <a:xfrm xmlns:a="http://schemas.openxmlformats.org/drawingml/2006/main">
            <a:off x="5267325" y="3581400"/>
            <a:ext cx="63531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192C2D"/>
                </a:solidFill>
                <a:latin typeface="Arial"/>
                <a:ea typeface="Arial"/>
                <a:cs typeface="Arial"/>
              </a:defRPr>
            </a:defPPr>
          </a:lstStyle>
          <a:p xmlns:a="http://schemas.openxmlformats.org/drawingml/2006/main">
            <a:pPr>
              <a:defRPr sz="2175" b="1">
                <a:solidFill>
                  <a:srgbClr val="192C2D"/>
                </a:solidFill>
                <a:latin typeface="Arial"/>
                <a:ea typeface="Arial"/>
                <a:cs typeface="Arial"/>
              </a:defRPr>
            </a:pPr>
            <a:r>
              <a:rPr sz="2175" b="1">
                <a:solidFill>
                  <a:srgbClr val="192C2D"/>
                </a:solidFill>
                <a:latin typeface="Arial"/>
                <a:ea typeface="Arial"/>
                <a:cs typeface="Arial"/>
              </a:rPr>
              <a:t>Cañerías y conjuntos de piping</a:t>
            </a:r>
          </a:p>
          <a:p xmlns:a="http://schemas.openxmlformats.org/drawingml/2006/main">
            <a:pPr>
              <a:defRPr sz="2175" b="1">
                <a:solidFill>
                  <a:srgbClr val="192C2D"/>
                </a:solidFill>
                <a:latin typeface="Arial"/>
                <a:ea typeface="Arial"/>
                <a:cs typeface="Arial"/>
              </a:defRPr>
            </a:pPr>
            <a:r>
              <a:rPr sz="2175" b="1">
                <a:solidFill>
                  <a:srgbClr val="192C2D"/>
                </a:solidFill>
                <a:latin typeface="Arial"/>
                <a:ea typeface="Arial"/>
                <a:cs typeface="Arial"/>
              </a:rPr>
              <a:t>Manifolds, tanques y satélites de inyección</a:t>
            </a:r>
          </a:p>
        </p:txBody>
      </p:sp>
      <p:sp>
        <p:nvSpPr>
          <p:cNvPr id="6" name="Corte y soldadura calificada&#10;Cilindrado, granallado y pintur">
            <a:extLst xmlns:a="http://schemas.openxmlformats.org/drawingml/2006/main">
              <a:ext uri="{FF2B5EF4-FFF2-40B4-BE49-F238E27FC236}">
                <a16:creationId xmlns:a16="http://schemas.microsoft.com/office/drawing/2014/main" id="{A2B03811-EABB-4ED3-BE2B-6AB5FA2747A3}"/>
              </a:ext>
            </a:extLst>
          </p:cNvPr>
          <p:cNvSpPr>
            <a:spLocks xmlns:a="http://schemas.openxmlformats.org/drawingml/2006/main" noGrp="1"/>
          </p:cNvSpPr>
          <p:nvPr/>
        </p:nvSpPr>
        <p:spPr>
          <a:xfrm xmlns:a="http://schemas.openxmlformats.org/drawingml/2006/main">
            <a:off x="5267325" y="4705350"/>
            <a:ext cx="63531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192C2D"/>
                </a:solidFill>
                <a:latin typeface="Arial"/>
                <a:ea typeface="Arial"/>
                <a:cs typeface="Arial"/>
              </a:defRPr>
            </a:defPPr>
          </a:lstStyle>
          <a:p xmlns:a="http://schemas.openxmlformats.org/drawingml/2006/main">
            <a:pPr>
              <a:defRPr sz="2175" b="1">
                <a:solidFill>
                  <a:srgbClr val="192C2D"/>
                </a:solidFill>
                <a:latin typeface="Arial"/>
                <a:ea typeface="Arial"/>
                <a:cs typeface="Arial"/>
              </a:defRPr>
            </a:pPr>
            <a:r>
              <a:rPr sz="2175" b="1">
                <a:solidFill>
                  <a:srgbClr val="192C2D"/>
                </a:solidFill>
                <a:latin typeface="Arial"/>
                <a:ea typeface="Arial"/>
                <a:cs typeface="Arial"/>
              </a:rPr>
              <a:t>Corte y soldadura calificada</a:t>
            </a:r>
          </a:p>
          <a:p xmlns:a="http://schemas.openxmlformats.org/drawingml/2006/main">
            <a:pPr>
              <a:defRPr sz="2175" b="1">
                <a:solidFill>
                  <a:srgbClr val="192C2D"/>
                </a:solidFill>
                <a:latin typeface="Arial"/>
                <a:ea typeface="Arial"/>
                <a:cs typeface="Arial"/>
              </a:defRPr>
            </a:pPr>
            <a:r>
              <a:rPr sz="2175" b="1">
                <a:solidFill>
                  <a:srgbClr val="192C2D"/>
                </a:solidFill>
                <a:latin typeface="Arial"/>
                <a:ea typeface="Arial"/>
                <a:cs typeface="Arial"/>
              </a:rPr>
              <a:t>Cilindrado, granallado y pintura industrial</a:t>
            </a:r>
          </a:p>
        </p:txBody>
      </p:sp>
      <p:sp>
        <p:nvSpPr>
          <p:cNvPr id="7" name="Trabajo en serie con control y trazabilidad. Capacidades act">
            <a:extLst xmlns:a="http://schemas.openxmlformats.org/drawingml/2006/main">
              <a:ext uri="{FF2B5EF4-FFF2-40B4-BE49-F238E27FC236}">
                <a16:creationId xmlns:a16="http://schemas.microsoft.com/office/drawing/2014/main" id="{F80D2B93-4F28-4A19-AA5B-90AD811E9D0B}"/>
              </a:ext>
            </a:extLst>
          </p:cNvPr>
          <p:cNvSpPr>
            <a:spLocks xmlns:a="http://schemas.openxmlformats.org/drawingml/2006/main" noGrp="1"/>
          </p:cNvSpPr>
          <p:nvPr/>
        </p:nvSpPr>
        <p:spPr>
          <a:xfrm xmlns:a="http://schemas.openxmlformats.org/drawingml/2006/main">
            <a:off x="552450" y="6191250"/>
            <a:ext cx="110871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9D3827"/>
                </a:solidFill>
                <a:latin typeface="Arial"/>
                <a:ea typeface="Arial"/>
                <a:cs typeface="Arial"/>
              </a:defRPr>
            </a:defPPr>
          </a:lstStyle>
          <a:p xmlns:a="http://schemas.openxmlformats.org/drawingml/2006/main">
            <a:pPr>
              <a:defRPr sz="1725" b="0">
                <a:solidFill>
                  <a:srgbClr val="9D3827"/>
                </a:solidFill>
                <a:latin typeface="Arial"/>
                <a:ea typeface="Arial"/>
                <a:cs typeface="Arial"/>
              </a:defRPr>
            </a:pPr>
            <a:r>
              <a:rPr sz="1725" b="0">
                <a:solidFill>
                  <a:srgbClr val="9D3827"/>
                </a:solidFill>
                <a:latin typeface="Arial"/>
                <a:ea typeface="Arial"/>
                <a:cs typeface="Arial"/>
              </a:rPr>
              <a:t>Trabajo en serie con control y trazabilidad. Capacidades actuales a verificar.</a:t>
            </a:r>
          </a:p>
        </p:txBody>
      </p:sp>
    </p:spTree>
    <p:extLst>
      <p:ext uri="{BB962C8B-B14F-4D97-AF65-F5344CB8AC3E}">
        <p14:creationId xmlns:p14="http://schemas.microsoft.com/office/powerpoint/2010/main" val="1056439741"/>
      </p:ext>
    </p:extLst>
  </p:cSld>
</p:sld>
</file>

<file path=ppt/slides/slide6.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C2CCD886-0481-4E15-AF01-0073EA0E23BC}"/>
              </a:ext>
            </a:extLst>
          </p:cNvPr>
          <p:cNvPicPr>
            <a:picLocks xmlns:a="http://schemas.openxmlformats.org/drawingml/2006/main" noChangeAspect="1"/>
          </p:cNvPicPr>
          <p:nvPr/>
        </p:nvPicPr>
        <p:blipFill>
          <a:blip xmlns:r="http://schemas.openxmlformats.org/officeDocument/2006/relationships" xmlns:a="http://schemas.openxmlformats.org/drawingml/2006/main" r:embed="R89820db283924bd4"/>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Infraestructura para la operación">
            <a:extLst xmlns:a="http://schemas.openxmlformats.org/drawingml/2006/main">
              <a:ext uri="{FF2B5EF4-FFF2-40B4-BE49-F238E27FC236}">
                <a16:creationId xmlns:a16="http://schemas.microsoft.com/office/drawing/2014/main" id="{039AFEA7-7174-4A94-BA86-33230A01C389}"/>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Infraestructura para la operación</a:t>
            </a:r>
          </a:p>
        </p:txBody>
      </p:sp>
      <p:pic>
        <p:nvPicPr>
          <p:cNvPr id="3" name="">
            <a:extLst xmlns:a="http://schemas.openxmlformats.org/drawingml/2006/main">
              <a:ext uri="{FF2B5EF4-FFF2-40B4-BE49-F238E27FC236}">
                <a16:creationId xmlns:a16="http://schemas.microsoft.com/office/drawing/2014/main" id="{67F3858C-50A5-49BA-BAD9-3F63FB3FAC6E}"/>
              </a:ext>
            </a:extLst>
          </p:cNvPr>
          <p:cNvPicPr>
            <a:picLocks xmlns:a="http://schemas.openxmlformats.org/drawingml/2006/main" noChangeAspect="1"/>
          </p:cNvPicPr>
          <p:nvPr/>
        </p:nvPicPr>
        <p:blipFill>
          <a:blip xmlns:r="http://schemas.openxmlformats.org/officeDocument/2006/relationships" xmlns:a="http://schemas.openxmlformats.org/drawingml/2006/main" r:embed="R9c3487b5670147ca"/>
          <a:srcRect xmlns:a="http://schemas.openxmlformats.org/drawingml/2006/main" l="173" t="0" r="173" b="0"/>
          <a:stretch xmlns:a="http://schemas.openxmlformats.org/drawingml/2006/main">
            <a:fillRect l="0" t="0" r="0" b="0"/>
          </a:stretch>
        </p:blipFill>
        <p:spPr>
          <a:xfrm xmlns:a="http://schemas.openxmlformats.org/drawingml/2006/main">
            <a:off x="552450" y="2524125"/>
            <a:ext cx="2238375" cy="1571625"/>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1434AAEF-E9CF-4284-8F6C-EC9B22C959DD}"/>
              </a:ext>
            </a:extLst>
          </p:cNvPr>
          <p:cNvPicPr>
            <a:picLocks xmlns:a="http://schemas.openxmlformats.org/drawingml/2006/main" noChangeAspect="1"/>
          </p:cNvPicPr>
          <p:nvPr/>
        </p:nvPicPr>
        <p:blipFill>
          <a:blip xmlns:r="http://schemas.openxmlformats.org/officeDocument/2006/relationships" xmlns:a="http://schemas.openxmlformats.org/drawingml/2006/main" r:embed="R39dc277ec8da491c"/>
          <a:srcRect xmlns:a="http://schemas.openxmlformats.org/drawingml/2006/main" l="9031" t="0" r="9031" b="0"/>
          <a:stretch xmlns:a="http://schemas.openxmlformats.org/drawingml/2006/main">
            <a:fillRect l="0" t="0" r="0" b="0"/>
          </a:stretch>
        </p:blipFill>
        <p:spPr>
          <a:xfrm xmlns:a="http://schemas.openxmlformats.org/drawingml/2006/main">
            <a:off x="2981325" y="2524125"/>
            <a:ext cx="2238375" cy="1571625"/>
          </a:xfrm>
          <a:prstGeom xmlns:a="http://schemas.openxmlformats.org/drawingml/2006/main" prst="rect">
            <a:avLst/>
          </a:prstGeom>
        </p:spPr>
      </p:pic>
      <p:sp>
        <p:nvSpPr>
          <p:cNvPr id="5" name="Oficinas">
            <a:extLst xmlns:a="http://schemas.openxmlformats.org/drawingml/2006/main">
              <a:ext uri="{FF2B5EF4-FFF2-40B4-BE49-F238E27FC236}">
                <a16:creationId xmlns:a16="http://schemas.microsoft.com/office/drawing/2014/main" id="{66E817B6-CB3E-4990-AF9B-E92AE6EAE52C}"/>
              </a:ext>
            </a:extLst>
          </p:cNvPr>
          <p:cNvSpPr>
            <a:spLocks xmlns:a="http://schemas.openxmlformats.org/drawingml/2006/main" noGrp="1"/>
          </p:cNvSpPr>
          <p:nvPr/>
        </p:nvSpPr>
        <p:spPr>
          <a:xfrm xmlns:a="http://schemas.openxmlformats.org/drawingml/2006/main">
            <a:off x="552450" y="4171950"/>
            <a:ext cx="2238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192C2D"/>
                </a:solidFill>
                <a:latin typeface="Arial"/>
                <a:ea typeface="Arial"/>
                <a:cs typeface="Arial"/>
              </a:defRPr>
            </a:defPPr>
          </a:lstStyle>
          <a:p xmlns:a="http://schemas.openxmlformats.org/drawingml/2006/main">
            <a:pPr>
              <a:defRPr sz="1725" b="1">
                <a:solidFill>
                  <a:srgbClr val="192C2D"/>
                </a:solidFill>
                <a:latin typeface="Arial"/>
                <a:ea typeface="Arial"/>
                <a:cs typeface="Arial"/>
              </a:defRPr>
            </a:pPr>
            <a:r>
              <a:rPr sz="1725" b="1">
                <a:solidFill>
                  <a:srgbClr val="192C2D"/>
                </a:solidFill>
                <a:latin typeface="Arial"/>
                <a:ea typeface="Arial"/>
                <a:cs typeface="Arial"/>
              </a:rPr>
              <a:t>Oficinas</a:t>
            </a:r>
          </a:p>
        </p:txBody>
      </p:sp>
      <p:sp>
        <p:nvSpPr>
          <p:cNvPr id="6" name="Galpones">
            <a:extLst xmlns:a="http://schemas.openxmlformats.org/drawingml/2006/main">
              <a:ext uri="{FF2B5EF4-FFF2-40B4-BE49-F238E27FC236}">
                <a16:creationId xmlns:a16="http://schemas.microsoft.com/office/drawing/2014/main" id="{96C7D5C5-A904-4D17-94BD-811D39F483A9}"/>
              </a:ext>
            </a:extLst>
          </p:cNvPr>
          <p:cNvSpPr>
            <a:spLocks xmlns:a="http://schemas.openxmlformats.org/drawingml/2006/main" noGrp="1"/>
          </p:cNvSpPr>
          <p:nvPr/>
        </p:nvSpPr>
        <p:spPr>
          <a:xfrm xmlns:a="http://schemas.openxmlformats.org/drawingml/2006/main">
            <a:off x="2981325" y="4171950"/>
            <a:ext cx="2238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192C2D"/>
                </a:solidFill>
                <a:latin typeface="Arial"/>
                <a:ea typeface="Arial"/>
                <a:cs typeface="Arial"/>
              </a:defRPr>
            </a:defPPr>
          </a:lstStyle>
          <a:p xmlns:a="http://schemas.openxmlformats.org/drawingml/2006/main">
            <a:pPr>
              <a:defRPr sz="1725" b="1">
                <a:solidFill>
                  <a:srgbClr val="192C2D"/>
                </a:solidFill>
                <a:latin typeface="Arial"/>
                <a:ea typeface="Arial"/>
                <a:cs typeface="Arial"/>
              </a:defRPr>
            </a:pPr>
            <a:r>
              <a:rPr sz="1725" b="1">
                <a:solidFill>
                  <a:srgbClr val="192C2D"/>
                </a:solidFill>
                <a:latin typeface="Arial"/>
                <a:ea typeface="Arial"/>
                <a:cs typeface="Arial"/>
              </a:rPr>
              <a:t>Galpones</a:t>
            </a:r>
          </a:p>
        </p:txBody>
      </p:sp>
      <p:pic>
        <p:nvPicPr>
          <p:cNvPr id="7" name="">
            <a:extLst xmlns:a="http://schemas.openxmlformats.org/drawingml/2006/main">
              <a:ext uri="{FF2B5EF4-FFF2-40B4-BE49-F238E27FC236}">
                <a16:creationId xmlns:a16="http://schemas.microsoft.com/office/drawing/2014/main" id="{CE02FE22-C8FF-481E-B8D0-D1F1A3B12A12}"/>
              </a:ext>
            </a:extLst>
          </p:cNvPr>
          <p:cNvPicPr>
            <a:picLocks xmlns:a="http://schemas.openxmlformats.org/drawingml/2006/main" noChangeAspect="1"/>
          </p:cNvPicPr>
          <p:nvPr/>
        </p:nvPicPr>
        <p:blipFill>
          <a:blip xmlns:r="http://schemas.openxmlformats.org/officeDocument/2006/relationships" xmlns:a="http://schemas.openxmlformats.org/drawingml/2006/main" r:embed="Red3f700516394ce9"/>
          <a:srcRect xmlns:a="http://schemas.openxmlformats.org/drawingml/2006/main" l="0" t="29984" r="0" b="29984"/>
          <a:stretch xmlns:a="http://schemas.openxmlformats.org/drawingml/2006/main">
            <a:fillRect l="0" t="0" r="0" b="0"/>
          </a:stretch>
        </p:blipFill>
        <p:spPr>
          <a:xfrm xmlns:a="http://schemas.openxmlformats.org/drawingml/2006/main">
            <a:off x="552450" y="4581525"/>
            <a:ext cx="4667250" cy="1400175"/>
          </a:xfrm>
          <a:prstGeom xmlns:a="http://schemas.openxmlformats.org/drawingml/2006/main" prst="rect">
            <a:avLst/>
          </a:prstGeom>
        </p:spPr>
      </p:pic>
      <p:sp>
        <p:nvSpPr>
          <p:cNvPr id="8" name="6 galpones">
            <a:extLst xmlns:a="http://schemas.openxmlformats.org/drawingml/2006/main">
              <a:ext uri="{FF2B5EF4-FFF2-40B4-BE49-F238E27FC236}">
                <a16:creationId xmlns:a16="http://schemas.microsoft.com/office/drawing/2014/main" id="{D42E0AF3-3CD7-4B7B-9815-9C48215A2BE0}"/>
              </a:ext>
            </a:extLst>
          </p:cNvPr>
          <p:cNvSpPr>
            <a:spLocks xmlns:a="http://schemas.openxmlformats.org/drawingml/2006/main" noGrp="1"/>
          </p:cNvSpPr>
          <p:nvPr/>
        </p:nvSpPr>
        <p:spPr>
          <a:xfrm xmlns:a="http://schemas.openxmlformats.org/drawingml/2006/main">
            <a:off x="5667375" y="2400300"/>
            <a:ext cx="59245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425" b="1">
                <a:solidFill>
                  <a:srgbClr val="9D3827"/>
                </a:solidFill>
                <a:latin typeface="Arial"/>
                <a:ea typeface="Arial"/>
                <a:cs typeface="Arial"/>
              </a:defRPr>
            </a:defPPr>
          </a:lstStyle>
          <a:p xmlns:a="http://schemas.openxmlformats.org/drawingml/2006/main">
            <a:pPr>
              <a:defRPr sz="4425" b="1">
                <a:solidFill>
                  <a:srgbClr val="9D3827"/>
                </a:solidFill>
                <a:latin typeface="Arial"/>
                <a:ea typeface="Arial"/>
                <a:cs typeface="Arial"/>
              </a:defRPr>
            </a:pPr>
            <a:r>
              <a:rPr sz="4425" b="1">
                <a:solidFill>
                  <a:srgbClr val="9D3827"/>
                </a:solidFill>
                <a:latin typeface="Arial"/>
                <a:ea typeface="Arial"/>
                <a:cs typeface="Arial"/>
              </a:rPr>
              <a:t>6 galpones</a:t>
            </a:r>
          </a:p>
        </p:txBody>
      </p:sp>
      <p:sp>
        <p:nvSpPr>
          <p:cNvPr id="9" name="Fabricación, granallado y pintura&#10;Galpón de mantenimiento y ">
            <a:extLst xmlns:a="http://schemas.openxmlformats.org/drawingml/2006/main">
              <a:ext uri="{FF2B5EF4-FFF2-40B4-BE49-F238E27FC236}">
                <a16:creationId xmlns:a16="http://schemas.microsoft.com/office/drawing/2014/main" id="{3D8CA1AC-6C98-4B14-A1FC-6D3ED8042994}"/>
              </a:ext>
            </a:extLst>
          </p:cNvPr>
          <p:cNvSpPr>
            <a:spLocks xmlns:a="http://schemas.openxmlformats.org/drawingml/2006/main" noGrp="1"/>
          </p:cNvSpPr>
          <p:nvPr/>
        </p:nvSpPr>
        <p:spPr>
          <a:xfrm xmlns:a="http://schemas.openxmlformats.org/drawingml/2006/main">
            <a:off x="5667375" y="3257550"/>
            <a:ext cx="59245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Fabricación, granallado y pintura</a:t>
            </a:r>
          </a:p>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Galpón de mantenimiento y mecánica</a:t>
            </a:r>
          </a:p>
        </p:txBody>
      </p:sp>
      <p:sp>
        <p:nvSpPr>
          <p:cNvPr id="10" name="Oficinas técnicas y administrativas equipadas&#10;Comedor, cocin">
            <a:extLst xmlns:a="http://schemas.openxmlformats.org/drawingml/2006/main">
              <a:ext uri="{FF2B5EF4-FFF2-40B4-BE49-F238E27FC236}">
                <a16:creationId xmlns:a16="http://schemas.microsoft.com/office/drawing/2014/main" id="{22168DD3-7362-4CE7-95AD-698FF2BEF417}"/>
              </a:ext>
            </a:extLst>
          </p:cNvPr>
          <p:cNvSpPr>
            <a:spLocks xmlns:a="http://schemas.openxmlformats.org/drawingml/2006/main" noGrp="1"/>
          </p:cNvSpPr>
          <p:nvPr/>
        </p:nvSpPr>
        <p:spPr>
          <a:xfrm xmlns:a="http://schemas.openxmlformats.org/drawingml/2006/main">
            <a:off x="5667375" y="4314825"/>
            <a:ext cx="592455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192C2D"/>
                </a:solidFill>
                <a:latin typeface="Arial"/>
                <a:ea typeface="Arial"/>
                <a:cs typeface="Arial"/>
              </a:defRPr>
            </a:defPPr>
          </a:lstStyle>
          <a:p xmlns:a="http://schemas.openxmlformats.org/drawingml/2006/main">
            <a:pPr>
              <a:defRPr sz="1950" b="0">
                <a:solidFill>
                  <a:srgbClr val="192C2D"/>
                </a:solidFill>
                <a:latin typeface="Arial"/>
                <a:ea typeface="Arial"/>
                <a:cs typeface="Arial"/>
              </a:defRPr>
            </a:pPr>
            <a:r>
              <a:rPr sz="1950" b="0">
                <a:solidFill>
                  <a:srgbClr val="192C2D"/>
                </a:solidFill>
                <a:latin typeface="Arial"/>
                <a:ea typeface="Arial"/>
                <a:cs typeface="Arial"/>
              </a:rPr>
              <a:t>Oficinas técnicas y administrativas equipadas</a:t>
            </a:r>
          </a:p>
          <a:p xmlns:a="http://schemas.openxmlformats.org/drawingml/2006/main">
            <a:pPr>
              <a:defRPr sz="1950" b="0">
                <a:solidFill>
                  <a:srgbClr val="192C2D"/>
                </a:solidFill>
                <a:latin typeface="Arial"/>
                <a:ea typeface="Arial"/>
                <a:cs typeface="Arial"/>
              </a:defRPr>
            </a:pPr>
            <a:r>
              <a:rPr sz="1950" b="0">
                <a:solidFill>
                  <a:srgbClr val="192C2D"/>
                </a:solidFill>
                <a:latin typeface="Arial"/>
                <a:ea typeface="Arial"/>
                <a:cs typeface="Arial"/>
              </a:rPr>
              <a:t>Comedor, cocina y sanitarios</a:t>
            </a:r>
          </a:p>
          <a:p xmlns:a="http://schemas.openxmlformats.org/drawingml/2006/main">
            <a:pPr>
              <a:defRPr sz="1950" b="0">
                <a:solidFill>
                  <a:srgbClr val="192C2D"/>
                </a:solidFill>
                <a:latin typeface="Arial"/>
                <a:ea typeface="Arial"/>
                <a:cs typeface="Arial"/>
              </a:defRPr>
            </a:pPr>
            <a:r>
              <a:rPr sz="1950" b="0">
                <a:solidFill>
                  <a:srgbClr val="192C2D"/>
                </a:solidFill>
                <a:latin typeface="Arial"/>
                <a:ea typeface="Arial"/>
                <a:cs typeface="Arial"/>
              </a:rPr>
              <a:t>Pañol de herramientas e insumos</a:t>
            </a:r>
          </a:p>
          <a:p xmlns:a="http://schemas.openxmlformats.org/drawingml/2006/main">
            <a:pPr>
              <a:defRPr sz="1950" b="0">
                <a:solidFill>
                  <a:srgbClr val="192C2D"/>
                </a:solidFill>
                <a:latin typeface="Arial"/>
                <a:ea typeface="Arial"/>
                <a:cs typeface="Arial"/>
              </a:defRPr>
            </a:pPr>
            <a:r>
              <a:rPr sz="1950" b="0">
                <a:solidFill>
                  <a:srgbClr val="192C2D"/>
                </a:solidFill>
                <a:latin typeface="Arial"/>
                <a:ea typeface="Arial"/>
                <a:cs typeface="Arial"/>
              </a:rPr>
              <a:t>Departamento para choferes y visitas</a:t>
            </a:r>
          </a:p>
        </p:txBody>
      </p:sp>
      <p:sp>
        <p:nvSpPr>
          <p:cNvPr id="11" name="Infraestructura declarada. Estado y titularidad sujetos a ve">
            <a:extLst xmlns:a="http://schemas.openxmlformats.org/drawingml/2006/main">
              <a:ext uri="{FF2B5EF4-FFF2-40B4-BE49-F238E27FC236}">
                <a16:creationId xmlns:a16="http://schemas.microsoft.com/office/drawing/2014/main" id="{5996B99C-45BE-4016-AF9E-CE38504C31EE}"/>
              </a:ext>
            </a:extLst>
          </p:cNvPr>
          <p:cNvSpPr>
            <a:spLocks xmlns:a="http://schemas.openxmlformats.org/drawingml/2006/main" noGrp="1"/>
          </p:cNvSpPr>
          <p:nvPr/>
        </p:nvSpPr>
        <p:spPr>
          <a:xfrm xmlns:a="http://schemas.openxmlformats.org/drawingml/2006/main">
            <a:off x="552450" y="6191250"/>
            <a:ext cx="110871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9D3827"/>
                </a:solidFill>
                <a:latin typeface="Arial"/>
                <a:ea typeface="Arial"/>
                <a:cs typeface="Arial"/>
              </a:defRPr>
            </a:defPPr>
          </a:lstStyle>
          <a:p xmlns:a="http://schemas.openxmlformats.org/drawingml/2006/main">
            <a:pPr>
              <a:defRPr sz="1725" b="0">
                <a:solidFill>
                  <a:srgbClr val="9D3827"/>
                </a:solidFill>
                <a:latin typeface="Arial"/>
                <a:ea typeface="Arial"/>
                <a:cs typeface="Arial"/>
              </a:defRPr>
            </a:pPr>
            <a:r>
              <a:rPr sz="1725" b="0">
                <a:solidFill>
                  <a:srgbClr val="9D3827"/>
                </a:solidFill>
                <a:latin typeface="Arial"/>
                <a:ea typeface="Arial"/>
                <a:cs typeface="Arial"/>
              </a:rPr>
              <a:t>Infraestructura declarada. Estado y titularidad sujetos a verificación.</a:t>
            </a:r>
          </a:p>
        </p:txBody>
      </p:sp>
    </p:spTree>
    <p:extLst>
      <p:ext uri="{BB962C8B-B14F-4D97-AF65-F5344CB8AC3E}">
        <p14:creationId xmlns:p14="http://schemas.microsoft.com/office/powerpoint/2010/main" val="1538612879"/>
      </p:ext>
    </p:extLst>
  </p:cSld>
</p:sld>
</file>

<file path=ppt/slides/slide7.xml><?xml version="1.0" encoding="utf-8"?>
<p:sld xmlns:p="http://schemas.openxmlformats.org/presentationml/2006/main">
  <p:cSld>
    <p:bg>
      <p:bgPr>
        <a:solidFill xmlns:a="http://schemas.openxmlformats.org/drawingml/2006/main">
          <a:srgbClr val="192C2D"/>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323ED18A-D88F-4AF8-BEB9-F0A6B54F88E7}"/>
              </a:ext>
            </a:extLst>
          </p:cNvPr>
          <p:cNvPicPr>
            <a:picLocks xmlns:a="http://schemas.openxmlformats.org/drawingml/2006/main" noChangeAspect="1"/>
          </p:cNvPicPr>
          <p:nvPr/>
        </p:nvPicPr>
        <p:blipFill>
          <a:blip xmlns:r="http://schemas.openxmlformats.org/officeDocument/2006/relationships" xmlns:a="http://schemas.openxmlformats.org/drawingml/2006/main" r:embed="R08e985314b8f49f9"/>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Equipamiento y materiales">
            <a:extLst xmlns:a="http://schemas.openxmlformats.org/drawingml/2006/main">
              <a:ext uri="{FF2B5EF4-FFF2-40B4-BE49-F238E27FC236}">
                <a16:creationId xmlns:a16="http://schemas.microsoft.com/office/drawing/2014/main" id="{C9F3053D-8DC1-4D15-A3A7-316AB714B3F0}"/>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FFFFFF"/>
                </a:solidFill>
                <a:latin typeface="Arial"/>
                <a:ea typeface="Arial"/>
                <a:cs typeface="Arial"/>
              </a:defRPr>
            </a:defPPr>
          </a:lstStyle>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Equipamiento y materiales</a:t>
            </a:r>
          </a:p>
        </p:txBody>
      </p:sp>
      <p:sp>
        <p:nvSpPr>
          <p:cNvPr id="3" name="400 t">
            <a:extLst xmlns:a="http://schemas.openxmlformats.org/drawingml/2006/main">
              <a:ext uri="{FF2B5EF4-FFF2-40B4-BE49-F238E27FC236}">
                <a16:creationId xmlns:a16="http://schemas.microsoft.com/office/drawing/2014/main" id="{F6002715-C2B5-42D8-9D42-373D4EBD9FE7}"/>
              </a:ext>
            </a:extLst>
          </p:cNvPr>
          <p:cNvSpPr>
            <a:spLocks xmlns:a="http://schemas.openxmlformats.org/drawingml/2006/main" noGrp="1"/>
          </p:cNvSpPr>
          <p:nvPr/>
        </p:nvSpPr>
        <p:spPr>
          <a:xfrm xmlns:a="http://schemas.openxmlformats.org/drawingml/2006/main">
            <a:off x="552450" y="2419350"/>
            <a:ext cx="47434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925" b="1">
                <a:solidFill>
                  <a:srgbClr val="FFFFFF"/>
                </a:solidFill>
                <a:latin typeface="Arial"/>
                <a:ea typeface="Arial"/>
                <a:cs typeface="Arial"/>
              </a:defRPr>
            </a:defPPr>
          </a:lstStyle>
          <a:p xmlns:a="http://schemas.openxmlformats.org/drawingml/2006/main">
            <a:pPr>
              <a:defRPr sz="5925" b="1">
                <a:solidFill>
                  <a:srgbClr val="FFFFFF"/>
                </a:solidFill>
                <a:latin typeface="Arial"/>
                <a:ea typeface="Arial"/>
                <a:cs typeface="Arial"/>
              </a:defRPr>
            </a:pPr>
            <a:r>
              <a:rPr sz="5925" b="1">
                <a:solidFill>
                  <a:srgbClr val="FFFFFF"/>
                </a:solidFill>
                <a:latin typeface="Arial"/>
                <a:ea typeface="Arial"/>
                <a:cs typeface="Arial"/>
              </a:rPr>
              <a:t>400 t</a:t>
            </a:r>
          </a:p>
        </p:txBody>
      </p:sp>
      <p:sp>
        <p:nvSpPr>
          <p:cNvPr id="4" name="de materiales nuevos declarados">
            <a:extLst xmlns:a="http://schemas.openxmlformats.org/drawingml/2006/main">
              <a:ext uri="{FF2B5EF4-FFF2-40B4-BE49-F238E27FC236}">
                <a16:creationId xmlns:a16="http://schemas.microsoft.com/office/drawing/2014/main" id="{B367B1D4-99B8-401D-B2F6-76B421CF2C35}"/>
              </a:ext>
            </a:extLst>
          </p:cNvPr>
          <p:cNvSpPr>
            <a:spLocks xmlns:a="http://schemas.openxmlformats.org/drawingml/2006/main" noGrp="1"/>
          </p:cNvSpPr>
          <p:nvPr/>
        </p:nvSpPr>
        <p:spPr>
          <a:xfrm xmlns:a="http://schemas.openxmlformats.org/drawingml/2006/main">
            <a:off x="552450" y="3514725"/>
            <a:ext cx="52863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FFFFFF"/>
                </a:solidFill>
                <a:latin typeface="Arial"/>
                <a:ea typeface="Arial"/>
                <a:cs typeface="Arial"/>
              </a:defRPr>
            </a:defPPr>
          </a:lstStyle>
          <a:p xmlns:a="http://schemas.openxmlformats.org/drawingml/2006/main">
            <a:pPr>
              <a:defRPr sz="2175" b="1">
                <a:solidFill>
                  <a:srgbClr val="FFFFFF"/>
                </a:solidFill>
                <a:latin typeface="Arial"/>
                <a:ea typeface="Arial"/>
                <a:cs typeface="Arial"/>
              </a:defRPr>
            </a:pPr>
            <a:r>
              <a:rPr sz="2175" b="1">
                <a:solidFill>
                  <a:srgbClr val="FFFFFF"/>
                </a:solidFill>
                <a:latin typeface="Arial"/>
                <a:ea typeface="Arial"/>
                <a:cs typeface="Arial"/>
              </a:rPr>
              <a:t>de materiales nuevos declarados</a:t>
            </a:r>
          </a:p>
        </p:txBody>
      </p:sp>
      <p:sp>
        <p:nvSpPr>
          <p:cNvPr id="5" name="Perfiles, chapas y tuberías">
            <a:extLst xmlns:a="http://schemas.openxmlformats.org/drawingml/2006/main">
              <a:ext uri="{FF2B5EF4-FFF2-40B4-BE49-F238E27FC236}">
                <a16:creationId xmlns:a16="http://schemas.microsoft.com/office/drawing/2014/main" id="{BCC15B5A-97C4-4B1B-8035-C3C8BC70EF3C}"/>
              </a:ext>
            </a:extLst>
          </p:cNvPr>
          <p:cNvSpPr>
            <a:spLocks xmlns:a="http://schemas.openxmlformats.org/drawingml/2006/main" noGrp="1"/>
          </p:cNvSpPr>
          <p:nvPr/>
        </p:nvSpPr>
        <p:spPr>
          <a:xfrm xmlns:a="http://schemas.openxmlformats.org/drawingml/2006/main">
            <a:off x="552450" y="4019550"/>
            <a:ext cx="5286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DAE3DF"/>
                </a:solidFill>
                <a:latin typeface="Arial"/>
                <a:ea typeface="Arial"/>
                <a:cs typeface="Arial"/>
              </a:defRPr>
            </a:defPPr>
          </a:lstStyle>
          <a:p xmlns:a="http://schemas.openxmlformats.org/drawingml/2006/main">
            <a:pPr>
              <a:defRPr sz="2025" b="0">
                <a:solidFill>
                  <a:srgbClr val="DAE3DF"/>
                </a:solidFill>
                <a:latin typeface="Arial"/>
                <a:ea typeface="Arial"/>
                <a:cs typeface="Arial"/>
              </a:defRPr>
            </a:pPr>
            <a:r>
              <a:rPr sz="2025" b="0">
                <a:solidFill>
                  <a:srgbClr val="DAE3DF"/>
                </a:solidFill>
                <a:latin typeface="Arial"/>
                <a:ea typeface="Arial"/>
                <a:cs typeface="Arial"/>
              </a:rPr>
              <a:t>Perfiles, chapas y tuberías</a:t>
            </a:r>
          </a:p>
        </p:txBody>
      </p:sp>
      <p:pic>
        <p:nvPicPr>
          <p:cNvPr id="6" name="">
            <a:extLst xmlns:a="http://schemas.openxmlformats.org/drawingml/2006/main">
              <a:ext uri="{FF2B5EF4-FFF2-40B4-BE49-F238E27FC236}">
                <a16:creationId xmlns:a16="http://schemas.microsoft.com/office/drawing/2014/main" id="{BA89B4B9-8A96-4573-BFEC-FE0DF6FA9506}"/>
              </a:ext>
            </a:extLst>
          </p:cNvPr>
          <p:cNvPicPr>
            <a:picLocks xmlns:a="http://schemas.openxmlformats.org/drawingml/2006/main" noChangeAspect="1"/>
          </p:cNvPicPr>
          <p:nvPr/>
        </p:nvPicPr>
        <p:blipFill>
          <a:blip xmlns:r="http://schemas.openxmlformats.org/officeDocument/2006/relationships" xmlns:a="http://schemas.openxmlformats.org/drawingml/2006/main" r:embed="R399a0b5cd7694c34"/>
          <a:srcRect xmlns:a="http://schemas.openxmlformats.org/drawingml/2006/main" l="0" t="11510" r="0" b="11510"/>
          <a:stretch xmlns:a="http://schemas.openxmlformats.org/drawingml/2006/main">
            <a:fillRect l="0" t="0" r="0" b="0"/>
          </a:stretch>
        </p:blipFill>
        <p:spPr>
          <a:xfrm xmlns:a="http://schemas.openxmlformats.org/drawingml/2006/main">
            <a:off x="552450" y="4638675"/>
            <a:ext cx="2533650" cy="1362075"/>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9934A338-9DB0-40C5-842F-743BC435BBCB}"/>
              </a:ext>
            </a:extLst>
          </p:cNvPr>
          <p:cNvPicPr>
            <a:picLocks xmlns:a="http://schemas.openxmlformats.org/drawingml/2006/main" noChangeAspect="1"/>
          </p:cNvPicPr>
          <p:nvPr/>
        </p:nvPicPr>
        <p:blipFill>
          <a:blip xmlns:r="http://schemas.openxmlformats.org/officeDocument/2006/relationships" xmlns:a="http://schemas.openxmlformats.org/drawingml/2006/main" r:embed="Rf0875855327341a0"/>
          <a:srcRect xmlns:a="http://schemas.openxmlformats.org/drawingml/2006/main" l="0" t="14134" r="0" b="14134"/>
          <a:stretch xmlns:a="http://schemas.openxmlformats.org/drawingml/2006/main">
            <a:fillRect l="0" t="0" r="0" b="0"/>
          </a:stretch>
        </p:blipFill>
        <p:spPr>
          <a:xfrm xmlns:a="http://schemas.openxmlformats.org/drawingml/2006/main">
            <a:off x="3276600" y="4638675"/>
            <a:ext cx="2533650" cy="1362075"/>
          </a:xfrm>
          <a:prstGeom xmlns:a="http://schemas.openxmlformats.org/drawingml/2006/main" prst="rect">
            <a:avLst/>
          </a:prstGeom>
        </p:spPr>
      </p:pic>
      <p:sp>
        <p:nvSpPr>
          <p:cNvPr id="8" name="Puente grúa">
            <a:extLst xmlns:a="http://schemas.openxmlformats.org/drawingml/2006/main">
              <a:ext uri="{FF2B5EF4-FFF2-40B4-BE49-F238E27FC236}">
                <a16:creationId xmlns:a16="http://schemas.microsoft.com/office/drawing/2014/main" id="{095BE3E4-FC70-4853-85BB-5FC44D6EBAF6}"/>
              </a:ext>
            </a:extLst>
          </p:cNvPr>
          <p:cNvSpPr>
            <a:spLocks xmlns:a="http://schemas.openxmlformats.org/drawingml/2006/main" noGrp="1"/>
          </p:cNvSpPr>
          <p:nvPr/>
        </p:nvSpPr>
        <p:spPr>
          <a:xfrm xmlns:a="http://schemas.openxmlformats.org/drawingml/2006/main">
            <a:off x="6315075" y="2571750"/>
            <a:ext cx="52959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FFFFFF"/>
                </a:solidFill>
                <a:latin typeface="Arial"/>
                <a:ea typeface="Arial"/>
                <a:cs typeface="Arial"/>
              </a:defRPr>
            </a:def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Puente grúa</a:t>
            </a:r>
          </a:p>
        </p:txBody>
      </p:sp>
      <p:sp>
        <p:nvSpPr>
          <p:cNvPr id="9" name="Informado como operativo">
            <a:extLst xmlns:a="http://schemas.openxmlformats.org/drawingml/2006/main">
              <a:ext uri="{FF2B5EF4-FFF2-40B4-BE49-F238E27FC236}">
                <a16:creationId xmlns:a16="http://schemas.microsoft.com/office/drawing/2014/main" id="{A82F831C-5FC9-470F-846E-F7682DF693D5}"/>
              </a:ext>
            </a:extLst>
          </p:cNvPr>
          <p:cNvSpPr>
            <a:spLocks xmlns:a="http://schemas.openxmlformats.org/drawingml/2006/main" noGrp="1"/>
          </p:cNvSpPr>
          <p:nvPr/>
        </p:nvSpPr>
        <p:spPr>
          <a:xfrm xmlns:a="http://schemas.openxmlformats.org/drawingml/2006/main">
            <a:off x="6315075" y="3086100"/>
            <a:ext cx="5295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DAE3DF"/>
                </a:solidFill>
                <a:latin typeface="Arial"/>
                <a:ea typeface="Arial"/>
                <a:cs typeface="Arial"/>
              </a:defRPr>
            </a:defPPr>
          </a:lstStyle>
          <a:p xmlns:a="http://schemas.openxmlformats.org/drawingml/2006/main">
            <a:pPr>
              <a:defRPr sz="1950" b="0">
                <a:solidFill>
                  <a:srgbClr val="DAE3DF"/>
                </a:solidFill>
                <a:latin typeface="Arial"/>
                <a:ea typeface="Arial"/>
                <a:cs typeface="Arial"/>
              </a:defRPr>
            </a:pPr>
            <a:r>
              <a:rPr sz="1950" b="0">
                <a:solidFill>
                  <a:srgbClr val="DAE3DF"/>
                </a:solidFill>
                <a:latin typeface="Arial"/>
                <a:ea typeface="Arial"/>
                <a:cs typeface="Arial"/>
              </a:rPr>
              <a:t>Informado como operativo</a:t>
            </a:r>
          </a:p>
        </p:txBody>
      </p:sp>
      <p:sp>
        <p:nvSpPr>
          <p:cNvPr id="10" name="Vehículos">
            <a:extLst xmlns:a="http://schemas.openxmlformats.org/drawingml/2006/main">
              <a:ext uri="{FF2B5EF4-FFF2-40B4-BE49-F238E27FC236}">
                <a16:creationId xmlns:a16="http://schemas.microsoft.com/office/drawing/2014/main" id="{511CA42A-CA08-40FE-92BF-462FE2525B54}"/>
              </a:ext>
            </a:extLst>
          </p:cNvPr>
          <p:cNvSpPr>
            <a:spLocks xmlns:a="http://schemas.openxmlformats.org/drawingml/2006/main" noGrp="1"/>
          </p:cNvSpPr>
          <p:nvPr/>
        </p:nvSpPr>
        <p:spPr>
          <a:xfrm xmlns:a="http://schemas.openxmlformats.org/drawingml/2006/main">
            <a:off x="6315075" y="3819525"/>
            <a:ext cx="52959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FFFFFF"/>
                </a:solidFill>
                <a:latin typeface="Arial"/>
                <a:ea typeface="Arial"/>
                <a:cs typeface="Arial"/>
              </a:defRPr>
            </a:def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Vehículos</a:t>
            </a:r>
          </a:p>
        </p:txBody>
      </p:sp>
      <p:sp>
        <p:nvSpPr>
          <p:cNvPr id="11" name="Logística interna y transporte de equipos">
            <a:extLst xmlns:a="http://schemas.openxmlformats.org/drawingml/2006/main">
              <a:ext uri="{FF2B5EF4-FFF2-40B4-BE49-F238E27FC236}">
                <a16:creationId xmlns:a16="http://schemas.microsoft.com/office/drawing/2014/main" id="{2FCDCBA4-4A54-40D9-B2FF-0118F13F579C}"/>
              </a:ext>
            </a:extLst>
          </p:cNvPr>
          <p:cNvSpPr>
            <a:spLocks xmlns:a="http://schemas.openxmlformats.org/drawingml/2006/main" noGrp="1"/>
          </p:cNvSpPr>
          <p:nvPr/>
        </p:nvSpPr>
        <p:spPr>
          <a:xfrm xmlns:a="http://schemas.openxmlformats.org/drawingml/2006/main">
            <a:off x="6315075" y="4333875"/>
            <a:ext cx="5295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DAE3DF"/>
                </a:solidFill>
                <a:latin typeface="Arial"/>
                <a:ea typeface="Arial"/>
                <a:cs typeface="Arial"/>
              </a:defRPr>
            </a:defPPr>
          </a:lstStyle>
          <a:p xmlns:a="http://schemas.openxmlformats.org/drawingml/2006/main">
            <a:pPr>
              <a:defRPr sz="1950" b="0">
                <a:solidFill>
                  <a:srgbClr val="DAE3DF"/>
                </a:solidFill>
                <a:latin typeface="Arial"/>
                <a:ea typeface="Arial"/>
                <a:cs typeface="Arial"/>
              </a:defRPr>
            </a:pPr>
            <a:r>
              <a:rPr sz="1950" b="0">
                <a:solidFill>
                  <a:srgbClr val="DAE3DF"/>
                </a:solidFill>
                <a:latin typeface="Arial"/>
                <a:ea typeface="Arial"/>
                <a:cs typeface="Arial"/>
              </a:rPr>
              <a:t>Logística interna y transporte de equipos</a:t>
            </a:r>
          </a:p>
        </p:txBody>
      </p:sp>
      <p:sp>
        <p:nvSpPr>
          <p:cNvPr id="12" name="Planta de hormigón">
            <a:extLst xmlns:a="http://schemas.openxmlformats.org/drawingml/2006/main">
              <a:ext uri="{FF2B5EF4-FFF2-40B4-BE49-F238E27FC236}">
                <a16:creationId xmlns:a16="http://schemas.microsoft.com/office/drawing/2014/main" id="{769F3B94-8324-418C-B89E-7D5B141896D7}"/>
              </a:ext>
            </a:extLst>
          </p:cNvPr>
          <p:cNvSpPr>
            <a:spLocks xmlns:a="http://schemas.openxmlformats.org/drawingml/2006/main" noGrp="1"/>
          </p:cNvSpPr>
          <p:nvPr/>
        </p:nvSpPr>
        <p:spPr>
          <a:xfrm xmlns:a="http://schemas.openxmlformats.org/drawingml/2006/main">
            <a:off x="6315075" y="5067300"/>
            <a:ext cx="52959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FFFFFF"/>
                </a:solidFill>
                <a:latin typeface="Arial"/>
                <a:ea typeface="Arial"/>
                <a:cs typeface="Arial"/>
              </a:defRPr>
            </a:def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Planta de hormigón</a:t>
            </a:r>
          </a:p>
        </p:txBody>
      </p:sp>
      <p:sp>
        <p:nvSpPr>
          <p:cNvPr id="13" name="Y maquinaria industrial">
            <a:extLst xmlns:a="http://schemas.openxmlformats.org/drawingml/2006/main">
              <a:ext uri="{FF2B5EF4-FFF2-40B4-BE49-F238E27FC236}">
                <a16:creationId xmlns:a16="http://schemas.microsoft.com/office/drawing/2014/main" id="{3320A942-0B65-4A00-80CA-D80FFE87C6E1}"/>
              </a:ext>
            </a:extLst>
          </p:cNvPr>
          <p:cNvSpPr>
            <a:spLocks xmlns:a="http://schemas.openxmlformats.org/drawingml/2006/main" noGrp="1"/>
          </p:cNvSpPr>
          <p:nvPr/>
        </p:nvSpPr>
        <p:spPr>
          <a:xfrm xmlns:a="http://schemas.openxmlformats.org/drawingml/2006/main">
            <a:off x="6315075" y="5581650"/>
            <a:ext cx="5295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DAE3DF"/>
                </a:solidFill>
                <a:latin typeface="Arial"/>
                <a:ea typeface="Arial"/>
                <a:cs typeface="Arial"/>
              </a:defRPr>
            </a:defPPr>
          </a:lstStyle>
          <a:p xmlns:a="http://schemas.openxmlformats.org/drawingml/2006/main">
            <a:pPr>
              <a:defRPr sz="1950" b="0">
                <a:solidFill>
                  <a:srgbClr val="DAE3DF"/>
                </a:solidFill>
                <a:latin typeface="Arial"/>
                <a:ea typeface="Arial"/>
                <a:cs typeface="Arial"/>
              </a:defRPr>
            </a:pPr>
            <a:r>
              <a:rPr sz="1950" b="0">
                <a:solidFill>
                  <a:srgbClr val="DAE3DF"/>
                </a:solidFill>
                <a:latin typeface="Arial"/>
                <a:ea typeface="Arial"/>
                <a:cs typeface="Arial"/>
              </a:rPr>
              <a:t>Y maquinaria industrial</a:t>
            </a:r>
          </a:p>
        </p:txBody>
      </p:sp>
      <p:sp>
        <p:nvSpPr>
          <p:cNvPr id="14" name="Cantidad, propiedad y funcionamiento sujetos a inventario e ">
            <a:extLst xmlns:a="http://schemas.openxmlformats.org/drawingml/2006/main">
              <a:ext uri="{FF2B5EF4-FFF2-40B4-BE49-F238E27FC236}">
                <a16:creationId xmlns:a16="http://schemas.microsoft.com/office/drawing/2014/main" id="{B2FE8FE9-6B44-49C6-B6FD-766D3E717BE8}"/>
              </a:ext>
            </a:extLst>
          </p:cNvPr>
          <p:cNvSpPr>
            <a:spLocks xmlns:a="http://schemas.openxmlformats.org/drawingml/2006/main" noGrp="1"/>
          </p:cNvSpPr>
          <p:nvPr/>
        </p:nvSpPr>
        <p:spPr>
          <a:xfrm xmlns:a="http://schemas.openxmlformats.org/drawingml/2006/main">
            <a:off x="552450" y="6191250"/>
            <a:ext cx="110871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DAE3DF"/>
                </a:solidFill>
                <a:latin typeface="Arial"/>
                <a:ea typeface="Arial"/>
                <a:cs typeface="Arial"/>
              </a:defRPr>
            </a:defPPr>
          </a:lstStyle>
          <a:p xmlns:a="http://schemas.openxmlformats.org/drawingml/2006/main">
            <a:pPr>
              <a:defRPr sz="1725" b="0">
                <a:solidFill>
                  <a:srgbClr val="DAE3DF"/>
                </a:solidFill>
                <a:latin typeface="Arial"/>
                <a:ea typeface="Arial"/>
                <a:cs typeface="Arial"/>
              </a:defRPr>
            </a:pPr>
            <a:r>
              <a:rPr sz="1725" b="0">
                <a:solidFill>
                  <a:srgbClr val="DAE3DF"/>
                </a:solidFill>
                <a:latin typeface="Arial"/>
                <a:ea typeface="Arial"/>
                <a:cs typeface="Arial"/>
              </a:rPr>
              <a:t>Cantidad, propiedad y funcionamiento sujetos a inventario e inspección.</a:t>
            </a:r>
          </a:p>
        </p:txBody>
      </p:sp>
    </p:spTree>
    <p:extLst>
      <p:ext uri="{BB962C8B-B14F-4D97-AF65-F5344CB8AC3E}">
        <p14:creationId xmlns:p14="http://schemas.microsoft.com/office/powerpoint/2010/main" val="834856104"/>
      </p:ext>
    </p:extLst>
  </p:cSld>
</p:sld>
</file>

<file path=ppt/slides/slide8.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ED857642-DBE1-4F2B-8D89-D4DD67CFE5C3}"/>
              </a:ext>
            </a:extLst>
          </p:cNvPr>
          <p:cNvPicPr>
            <a:picLocks xmlns:a="http://schemas.openxmlformats.org/drawingml/2006/main" noChangeAspect="1"/>
          </p:cNvPicPr>
          <p:nvPr/>
        </p:nvPicPr>
        <p:blipFill>
          <a:blip xmlns:r="http://schemas.openxmlformats.org/officeDocument/2006/relationships" xmlns:a="http://schemas.openxmlformats.org/drawingml/2006/main" r:embed="Re5c1f18380934b2a"/>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Presencia en Puerto Madryn y Sarmiento">
            <a:extLst xmlns:a="http://schemas.openxmlformats.org/drawingml/2006/main">
              <a:ext uri="{FF2B5EF4-FFF2-40B4-BE49-F238E27FC236}">
                <a16:creationId xmlns:a16="http://schemas.microsoft.com/office/drawing/2014/main" id="{4831E4FC-E54E-49F7-854F-A1969733AC92}"/>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Presencia en Puerto Madryn y Sarmiento</a:t>
            </a:r>
          </a:p>
        </p:txBody>
      </p:sp>
      <p:pic>
        <p:nvPicPr>
          <p:cNvPr id="3" name="">
            <a:extLst xmlns:a="http://schemas.openxmlformats.org/drawingml/2006/main">
              <a:ext uri="{FF2B5EF4-FFF2-40B4-BE49-F238E27FC236}">
                <a16:creationId xmlns:a16="http://schemas.microsoft.com/office/drawing/2014/main" id="{1020F7DF-6522-4825-B8F7-88872513804E}"/>
              </a:ext>
            </a:extLst>
          </p:cNvPr>
          <p:cNvPicPr>
            <a:picLocks xmlns:a="http://schemas.openxmlformats.org/drawingml/2006/main" noChangeAspect="1"/>
          </p:cNvPicPr>
          <p:nvPr/>
        </p:nvPicPr>
        <p:blipFill>
          <a:blip xmlns:r="http://schemas.openxmlformats.org/officeDocument/2006/relationships" xmlns:a="http://schemas.openxmlformats.org/drawingml/2006/main" r:embed="R37b284bb40cb4836"/>
          <a:stretch xmlns:a="http://schemas.openxmlformats.org/drawingml/2006/main"/>
        </p:blipFill>
        <p:spPr>
          <a:xfrm xmlns:a="http://schemas.openxmlformats.org/drawingml/2006/main">
            <a:off x="959793" y="2657475"/>
            <a:ext cx="3719215" cy="3400425"/>
          </a:xfrm>
          <a:prstGeom xmlns:a="http://schemas.openxmlformats.org/drawingml/2006/main" prst="rect">
            <a:avLst/>
          </a:prstGeom>
        </p:spPr>
      </p:pic>
      <p:sp>
        <p:nvSpPr>
          <p:cNvPr id="4" name="Puerto Madryn">
            <a:extLst xmlns:a="http://schemas.openxmlformats.org/drawingml/2006/main">
              <a:ext uri="{FF2B5EF4-FFF2-40B4-BE49-F238E27FC236}">
                <a16:creationId xmlns:a16="http://schemas.microsoft.com/office/drawing/2014/main" id="{2C2882CA-F68E-486F-AA39-7E541179E958}"/>
              </a:ext>
            </a:extLst>
          </p:cNvPr>
          <p:cNvSpPr>
            <a:spLocks xmlns:a="http://schemas.openxmlformats.org/drawingml/2006/main" noGrp="1"/>
          </p:cNvSpPr>
          <p:nvPr/>
        </p:nvSpPr>
        <p:spPr>
          <a:xfrm xmlns:a="http://schemas.openxmlformats.org/drawingml/2006/main">
            <a:off x="5543550" y="2533650"/>
            <a:ext cx="6096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Puerto Madryn</a:t>
            </a:r>
          </a:p>
        </p:txBody>
      </p:sp>
      <p:sp>
        <p:nvSpPr>
          <p:cNvPr id="5" name="Costa Rica 1979&#10;Parque Industrial Liviano, Chubut">
            <a:extLst xmlns:a="http://schemas.openxmlformats.org/drawingml/2006/main">
              <a:ext uri="{FF2B5EF4-FFF2-40B4-BE49-F238E27FC236}">
                <a16:creationId xmlns:a16="http://schemas.microsoft.com/office/drawing/2014/main" id="{28704066-C1E9-4502-9A01-D02BE9706713}"/>
              </a:ext>
            </a:extLst>
          </p:cNvPr>
          <p:cNvSpPr>
            <a:spLocks xmlns:a="http://schemas.openxmlformats.org/drawingml/2006/main" noGrp="1"/>
          </p:cNvSpPr>
          <p:nvPr/>
        </p:nvSpPr>
        <p:spPr>
          <a:xfrm xmlns:a="http://schemas.openxmlformats.org/drawingml/2006/main">
            <a:off x="5543550" y="3048000"/>
            <a:ext cx="6096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Costa Rica 1979</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Parque Industrial Liviano, Chubut</a:t>
            </a:r>
          </a:p>
        </p:txBody>
      </p:sp>
      <p:sp>
        <p:nvSpPr>
          <p:cNvPr id="6" name="Sarmiento: predio de 9 ha">
            <a:extLst xmlns:a="http://schemas.openxmlformats.org/drawingml/2006/main">
              <a:ext uri="{FF2B5EF4-FFF2-40B4-BE49-F238E27FC236}">
                <a16:creationId xmlns:a16="http://schemas.microsoft.com/office/drawing/2014/main" id="{462EDB9A-D637-4C7D-A027-B472DFBB2FE7}"/>
              </a:ext>
            </a:extLst>
          </p:cNvPr>
          <p:cNvSpPr>
            <a:spLocks xmlns:a="http://schemas.openxmlformats.org/drawingml/2006/main" noGrp="1"/>
          </p:cNvSpPr>
          <p:nvPr/>
        </p:nvSpPr>
        <p:spPr>
          <a:xfrm xmlns:a="http://schemas.openxmlformats.org/drawingml/2006/main">
            <a:off x="5543550" y="3943350"/>
            <a:ext cx="6096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Sarmiento: predio de 9 ha</a:t>
            </a:r>
          </a:p>
        </p:txBody>
      </p:sp>
      <p:sp>
        <p:nvSpPr>
          <p:cNvPr id="7" name="RN 26, km 102&#10;Zona operativa petrolera">
            <a:extLst xmlns:a="http://schemas.openxmlformats.org/drawingml/2006/main">
              <a:ext uri="{FF2B5EF4-FFF2-40B4-BE49-F238E27FC236}">
                <a16:creationId xmlns:a16="http://schemas.microsoft.com/office/drawing/2014/main" id="{238D0C18-F7B8-4B0C-85A3-E5C5F336E5A0}"/>
              </a:ext>
            </a:extLst>
          </p:cNvPr>
          <p:cNvSpPr>
            <a:spLocks xmlns:a="http://schemas.openxmlformats.org/drawingml/2006/main" noGrp="1"/>
          </p:cNvSpPr>
          <p:nvPr/>
        </p:nvSpPr>
        <p:spPr>
          <a:xfrm xmlns:a="http://schemas.openxmlformats.org/drawingml/2006/main">
            <a:off x="5543550" y="4457700"/>
            <a:ext cx="6096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RN 26, km 102</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Zona operativa petrolera</a:t>
            </a:r>
          </a:p>
        </p:txBody>
      </p:sp>
      <p:sp>
        <p:nvSpPr>
          <p:cNvPr id="8" name="Predio adicional">
            <a:extLst xmlns:a="http://schemas.openxmlformats.org/drawingml/2006/main">
              <a:ext uri="{FF2B5EF4-FFF2-40B4-BE49-F238E27FC236}">
                <a16:creationId xmlns:a16="http://schemas.microsoft.com/office/drawing/2014/main" id="{8189FF17-B481-412C-A7B0-00496E85C5FE}"/>
              </a:ext>
            </a:extLst>
          </p:cNvPr>
          <p:cNvSpPr>
            <a:spLocks xmlns:a="http://schemas.openxmlformats.org/drawingml/2006/main" noGrp="1"/>
          </p:cNvSpPr>
          <p:nvPr/>
        </p:nvSpPr>
        <p:spPr>
          <a:xfrm xmlns:a="http://schemas.openxmlformats.org/drawingml/2006/main">
            <a:off x="5543550" y="5353050"/>
            <a:ext cx="6096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Predio adicional</a:t>
            </a:r>
          </a:p>
        </p:txBody>
      </p:sp>
      <p:sp>
        <p:nvSpPr>
          <p:cNvPr id="9" name="Colectora de RP 20&#10;Segundo acceso a Sarmiento">
            <a:extLst xmlns:a="http://schemas.openxmlformats.org/drawingml/2006/main">
              <a:ext uri="{FF2B5EF4-FFF2-40B4-BE49-F238E27FC236}">
                <a16:creationId xmlns:a16="http://schemas.microsoft.com/office/drawing/2014/main" id="{464F6C76-4488-4104-B0AD-6167F2698D49}"/>
              </a:ext>
            </a:extLst>
          </p:cNvPr>
          <p:cNvSpPr>
            <a:spLocks xmlns:a="http://schemas.openxmlformats.org/drawingml/2006/main" noGrp="1"/>
          </p:cNvSpPr>
          <p:nvPr/>
        </p:nvSpPr>
        <p:spPr>
          <a:xfrm xmlns:a="http://schemas.openxmlformats.org/drawingml/2006/main">
            <a:off x="5543550" y="5867400"/>
            <a:ext cx="6096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Colectora de RP 20</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Segundo acceso a Sarmiento</a:t>
            </a:r>
          </a:p>
        </p:txBody>
      </p:sp>
    </p:spTree>
    <p:extLst>
      <p:ext uri="{BB962C8B-B14F-4D97-AF65-F5344CB8AC3E}">
        <p14:creationId xmlns:p14="http://schemas.microsoft.com/office/powerpoint/2010/main" val="1368716407"/>
      </p:ext>
    </p:extLst>
  </p:cSld>
</p:sld>
</file>

<file path=ppt/slides/slide9.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6478684B-999B-4741-88A4-09C4134395B2}"/>
              </a:ext>
            </a:extLst>
          </p:cNvPr>
          <p:cNvPicPr>
            <a:picLocks xmlns:a="http://schemas.openxmlformats.org/drawingml/2006/main" noChangeAspect="1"/>
          </p:cNvPicPr>
          <p:nvPr/>
        </p:nvPicPr>
        <p:blipFill>
          <a:blip xmlns:r="http://schemas.openxmlformats.org/officeDocument/2006/relationships" xmlns:a="http://schemas.openxmlformats.org/drawingml/2006/main" r:embed="R9ab5a86b4b684897"/>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Gestión, calidad y formación técnica">
            <a:extLst xmlns:a="http://schemas.openxmlformats.org/drawingml/2006/main">
              <a:ext uri="{FF2B5EF4-FFF2-40B4-BE49-F238E27FC236}">
                <a16:creationId xmlns:a16="http://schemas.microsoft.com/office/drawing/2014/main" id="{95A051FB-CDC5-4047-B59C-D6A090157A79}"/>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Gestión, calidad y formación técnica</a:t>
            </a:r>
          </a:p>
        </p:txBody>
      </p:sp>
      <p:pic>
        <p:nvPicPr>
          <p:cNvPr id="3" name="">
            <a:extLst xmlns:a="http://schemas.openxmlformats.org/drawingml/2006/main">
              <a:ext uri="{FF2B5EF4-FFF2-40B4-BE49-F238E27FC236}">
                <a16:creationId xmlns:a16="http://schemas.microsoft.com/office/drawing/2014/main" id="{B6F30C46-7214-4394-B35E-F9AD1157970E}"/>
              </a:ext>
            </a:extLst>
          </p:cNvPr>
          <p:cNvPicPr>
            <a:picLocks xmlns:a="http://schemas.openxmlformats.org/drawingml/2006/main" noChangeAspect="1"/>
          </p:cNvPicPr>
          <p:nvPr/>
        </p:nvPicPr>
        <p:blipFill>
          <a:blip xmlns:r="http://schemas.openxmlformats.org/officeDocument/2006/relationships" xmlns:a="http://schemas.openxmlformats.org/drawingml/2006/main" r:embed="R6ede481f225c4a4b"/>
          <a:srcRect xmlns:a="http://schemas.openxmlformats.org/drawingml/2006/main" l="39" t="0" r="39" b="0"/>
          <a:stretch xmlns:a="http://schemas.openxmlformats.org/drawingml/2006/main">
            <a:fillRect l="0" t="0" r="0" b="0"/>
          </a:stretch>
        </p:blipFill>
        <p:spPr>
          <a:xfrm xmlns:a="http://schemas.openxmlformats.org/drawingml/2006/main">
            <a:off x="552450" y="2552700"/>
            <a:ext cx="4381500" cy="3286125"/>
          </a:xfrm>
          <a:prstGeom xmlns:a="http://schemas.openxmlformats.org/drawingml/2006/main" prst="rect">
            <a:avLst/>
          </a:prstGeom>
        </p:spPr>
      </p:pic>
      <p:sp>
        <p:nvSpPr>
          <p:cNvPr id="4" name="Fabricación en taller">
            <a:extLst xmlns:a="http://schemas.openxmlformats.org/drawingml/2006/main">
              <a:ext uri="{FF2B5EF4-FFF2-40B4-BE49-F238E27FC236}">
                <a16:creationId xmlns:a16="http://schemas.microsoft.com/office/drawing/2014/main" id="{EFBD48F9-6AA5-4DA5-A92F-76D447419CF7}"/>
              </a:ext>
            </a:extLst>
          </p:cNvPr>
          <p:cNvSpPr>
            <a:spLocks xmlns:a="http://schemas.openxmlformats.org/drawingml/2006/main" noGrp="1"/>
          </p:cNvSpPr>
          <p:nvPr/>
        </p:nvSpPr>
        <p:spPr>
          <a:xfrm xmlns:a="http://schemas.openxmlformats.org/drawingml/2006/main">
            <a:off x="552450" y="5895975"/>
            <a:ext cx="4381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9D3827"/>
                </a:solidFill>
                <a:latin typeface="Arial"/>
                <a:ea typeface="Arial"/>
                <a:cs typeface="Arial"/>
              </a:defRPr>
            </a:defPPr>
          </a:lstStyle>
          <a:p xmlns:a="http://schemas.openxmlformats.org/drawingml/2006/main">
            <a:pPr>
              <a:defRPr sz="1725" b="1">
                <a:solidFill>
                  <a:srgbClr val="9D3827"/>
                </a:solidFill>
                <a:latin typeface="Arial"/>
                <a:ea typeface="Arial"/>
                <a:cs typeface="Arial"/>
              </a:defRPr>
            </a:pPr>
            <a:r>
              <a:rPr sz="1725" b="1">
                <a:solidFill>
                  <a:srgbClr val="9D3827"/>
                </a:solidFill>
                <a:latin typeface="Arial"/>
                <a:ea typeface="Arial"/>
                <a:cs typeface="Arial"/>
              </a:rPr>
              <a:t>Fabricación en taller</a:t>
            </a:r>
          </a:p>
        </p:txBody>
      </p:sp>
      <p:sp>
        <p:nvSpPr>
          <p:cNvPr id="5" name="Estandarización y trazabilidad">
            <a:extLst xmlns:a="http://schemas.openxmlformats.org/drawingml/2006/main">
              <a:ext uri="{FF2B5EF4-FFF2-40B4-BE49-F238E27FC236}">
                <a16:creationId xmlns:a16="http://schemas.microsoft.com/office/drawing/2014/main" id="{D0C60DC5-E9E7-412A-A145-B1F841286626}"/>
              </a:ext>
            </a:extLst>
          </p:cNvPr>
          <p:cNvSpPr>
            <a:spLocks xmlns:a="http://schemas.openxmlformats.org/drawingml/2006/main" noGrp="1"/>
          </p:cNvSpPr>
          <p:nvPr/>
        </p:nvSpPr>
        <p:spPr>
          <a:xfrm xmlns:a="http://schemas.openxmlformats.org/drawingml/2006/main">
            <a:off x="5391150" y="2457450"/>
            <a:ext cx="6248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Estandarización y trazabilidad</a:t>
            </a:r>
          </a:p>
        </p:txBody>
      </p:sp>
      <p:sp>
        <p:nvSpPr>
          <p:cNvPr id="6" name="Sistema de gestión basado en ISO 9001">
            <a:extLst xmlns:a="http://schemas.openxmlformats.org/drawingml/2006/main">
              <a:ext uri="{FF2B5EF4-FFF2-40B4-BE49-F238E27FC236}">
                <a16:creationId xmlns:a16="http://schemas.microsoft.com/office/drawing/2014/main" id="{95A2F6F3-5ACB-4DF7-9733-3CCDDC324887}"/>
              </a:ext>
            </a:extLst>
          </p:cNvPr>
          <p:cNvSpPr>
            <a:spLocks xmlns:a="http://schemas.openxmlformats.org/drawingml/2006/main" noGrp="1"/>
          </p:cNvSpPr>
          <p:nvPr/>
        </p:nvSpPr>
        <p:spPr>
          <a:xfrm xmlns:a="http://schemas.openxmlformats.org/drawingml/2006/main">
            <a:off x="5391150" y="2867025"/>
            <a:ext cx="6248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667272"/>
                </a:solidFill>
                <a:latin typeface="Arial"/>
                <a:ea typeface="Arial"/>
                <a:cs typeface="Arial"/>
              </a:defRPr>
            </a:defPPr>
          </a:lstStyle>
          <a:p xmlns:a="http://schemas.openxmlformats.org/drawingml/2006/main">
            <a:pPr>
              <a:defRPr sz="1875" b="0">
                <a:solidFill>
                  <a:srgbClr val="667272"/>
                </a:solidFill>
                <a:latin typeface="Arial"/>
                <a:ea typeface="Arial"/>
                <a:cs typeface="Arial"/>
              </a:defRPr>
            </a:pPr>
            <a:r>
              <a:rPr sz="1875" b="0">
                <a:solidFill>
                  <a:srgbClr val="667272"/>
                </a:solidFill>
                <a:latin typeface="Arial"/>
                <a:ea typeface="Arial"/>
                <a:cs typeface="Arial"/>
              </a:rPr>
              <a:t>Sistema de gestión basado en ISO 9001</a:t>
            </a:r>
          </a:p>
        </p:txBody>
      </p:sp>
      <p:sp>
        <p:nvSpPr>
          <p:cNvPr id="7" name="Data Book">
            <a:extLst xmlns:a="http://schemas.openxmlformats.org/drawingml/2006/main">
              <a:ext uri="{FF2B5EF4-FFF2-40B4-BE49-F238E27FC236}">
                <a16:creationId xmlns:a16="http://schemas.microsoft.com/office/drawing/2014/main" id="{C516B736-CD3F-4A6F-B42D-C5C5D52107C8}"/>
              </a:ext>
            </a:extLst>
          </p:cNvPr>
          <p:cNvSpPr>
            <a:spLocks xmlns:a="http://schemas.openxmlformats.org/drawingml/2006/main" noGrp="1"/>
          </p:cNvSpPr>
          <p:nvPr/>
        </p:nvSpPr>
        <p:spPr>
          <a:xfrm xmlns:a="http://schemas.openxmlformats.org/drawingml/2006/main">
            <a:off x="5391150" y="3390900"/>
            <a:ext cx="6248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Data Book</a:t>
            </a:r>
          </a:p>
        </p:txBody>
      </p:sp>
      <p:sp>
        <p:nvSpPr>
          <p:cNvPr id="8" name="Metodología de procesos y controles certificados">
            <a:extLst xmlns:a="http://schemas.openxmlformats.org/drawingml/2006/main">
              <a:ext uri="{FF2B5EF4-FFF2-40B4-BE49-F238E27FC236}">
                <a16:creationId xmlns:a16="http://schemas.microsoft.com/office/drawing/2014/main" id="{650C6788-15EB-4290-89BF-C6CACFA86D0F}"/>
              </a:ext>
            </a:extLst>
          </p:cNvPr>
          <p:cNvSpPr>
            <a:spLocks xmlns:a="http://schemas.openxmlformats.org/drawingml/2006/main" noGrp="1"/>
          </p:cNvSpPr>
          <p:nvPr/>
        </p:nvSpPr>
        <p:spPr>
          <a:xfrm xmlns:a="http://schemas.openxmlformats.org/drawingml/2006/main">
            <a:off x="5391150" y="3781425"/>
            <a:ext cx="6248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667272"/>
                </a:solidFill>
                <a:latin typeface="Arial"/>
                <a:ea typeface="Arial"/>
                <a:cs typeface="Arial"/>
              </a:defRPr>
            </a:defPPr>
          </a:lstStyle>
          <a:p xmlns:a="http://schemas.openxmlformats.org/drawingml/2006/main">
            <a:pPr>
              <a:defRPr sz="1875" b="0">
                <a:solidFill>
                  <a:srgbClr val="667272"/>
                </a:solidFill>
                <a:latin typeface="Arial"/>
                <a:ea typeface="Arial"/>
                <a:cs typeface="Arial"/>
              </a:defRPr>
            </a:pPr>
            <a:r>
              <a:rPr sz="1875" b="0">
                <a:solidFill>
                  <a:srgbClr val="667272"/>
                </a:solidFill>
                <a:latin typeface="Arial"/>
                <a:ea typeface="Arial"/>
                <a:cs typeface="Arial"/>
              </a:rPr>
              <a:t>Metodología de procesos y controles certificados</a:t>
            </a:r>
          </a:p>
        </p:txBody>
      </p:sp>
      <p:sp>
        <p:nvSpPr>
          <p:cNvPr id="9" name="Escuela interna">
            <a:extLst xmlns:a="http://schemas.openxmlformats.org/drawingml/2006/main">
              <a:ext uri="{FF2B5EF4-FFF2-40B4-BE49-F238E27FC236}">
                <a16:creationId xmlns:a16="http://schemas.microsoft.com/office/drawing/2014/main" id="{4127AD3E-B1AD-49B1-B47C-796AA2F1B525}"/>
              </a:ext>
            </a:extLst>
          </p:cNvPr>
          <p:cNvSpPr>
            <a:spLocks xmlns:a="http://schemas.openxmlformats.org/drawingml/2006/main" noGrp="1"/>
          </p:cNvSpPr>
          <p:nvPr/>
        </p:nvSpPr>
        <p:spPr>
          <a:xfrm xmlns:a="http://schemas.openxmlformats.org/drawingml/2006/main">
            <a:off x="5391150" y="4295775"/>
            <a:ext cx="6248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Escuela interna</a:t>
            </a:r>
          </a:p>
        </p:txBody>
      </p:sp>
      <p:sp>
        <p:nvSpPr>
          <p:cNvPr id="10" name="Formación técnica con especialidad en soldadura">
            <a:extLst xmlns:a="http://schemas.openxmlformats.org/drawingml/2006/main">
              <a:ext uri="{FF2B5EF4-FFF2-40B4-BE49-F238E27FC236}">
                <a16:creationId xmlns:a16="http://schemas.microsoft.com/office/drawing/2014/main" id="{D3EEF449-3451-4635-980D-78D8E0C447F4}"/>
              </a:ext>
            </a:extLst>
          </p:cNvPr>
          <p:cNvSpPr>
            <a:spLocks xmlns:a="http://schemas.openxmlformats.org/drawingml/2006/main" noGrp="1"/>
          </p:cNvSpPr>
          <p:nvPr/>
        </p:nvSpPr>
        <p:spPr>
          <a:xfrm xmlns:a="http://schemas.openxmlformats.org/drawingml/2006/main">
            <a:off x="5391150" y="4686300"/>
            <a:ext cx="6248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667272"/>
                </a:solidFill>
                <a:latin typeface="Arial"/>
                <a:ea typeface="Arial"/>
                <a:cs typeface="Arial"/>
              </a:defRPr>
            </a:defPPr>
          </a:lstStyle>
          <a:p xmlns:a="http://schemas.openxmlformats.org/drawingml/2006/main">
            <a:pPr>
              <a:defRPr sz="1875" b="0">
                <a:solidFill>
                  <a:srgbClr val="667272"/>
                </a:solidFill>
                <a:latin typeface="Arial"/>
                <a:ea typeface="Arial"/>
                <a:cs typeface="Arial"/>
              </a:defRPr>
            </a:pPr>
            <a:r>
              <a:rPr sz="1875" b="0">
                <a:solidFill>
                  <a:srgbClr val="667272"/>
                </a:solidFill>
                <a:latin typeface="Arial"/>
                <a:ea typeface="Arial"/>
                <a:cs typeface="Arial"/>
              </a:rPr>
              <a:t>Formación técnica con especialidad en soldadura</a:t>
            </a:r>
          </a:p>
        </p:txBody>
      </p:sp>
      <p:sp>
        <p:nvSpPr>
          <p:cNvPr id="11" name="Auditorías de calidad">
            <a:extLst xmlns:a="http://schemas.openxmlformats.org/drawingml/2006/main">
              <a:ext uri="{FF2B5EF4-FFF2-40B4-BE49-F238E27FC236}">
                <a16:creationId xmlns:a16="http://schemas.microsoft.com/office/drawing/2014/main" id="{B4A4785E-AB95-4246-99FF-3AFA55C3758E}"/>
              </a:ext>
            </a:extLst>
          </p:cNvPr>
          <p:cNvSpPr>
            <a:spLocks xmlns:a="http://schemas.openxmlformats.org/drawingml/2006/main" noGrp="1"/>
          </p:cNvSpPr>
          <p:nvPr/>
        </p:nvSpPr>
        <p:spPr>
          <a:xfrm xmlns:a="http://schemas.openxmlformats.org/drawingml/2006/main">
            <a:off x="5391150" y="5200650"/>
            <a:ext cx="6248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Auditorías de calidad</a:t>
            </a:r>
          </a:p>
        </p:txBody>
      </p:sp>
      <p:sp>
        <p:nvSpPr>
          <p:cNvPr id="12" name="Resultados exitosos declarados ante clientes&#10;y consultoras e">
            <a:extLst xmlns:a="http://schemas.openxmlformats.org/drawingml/2006/main">
              <a:ext uri="{FF2B5EF4-FFF2-40B4-BE49-F238E27FC236}">
                <a16:creationId xmlns:a16="http://schemas.microsoft.com/office/drawing/2014/main" id="{A65333B1-436B-4312-AABB-4999387F9FEA}"/>
              </a:ext>
            </a:extLst>
          </p:cNvPr>
          <p:cNvSpPr>
            <a:spLocks xmlns:a="http://schemas.openxmlformats.org/drawingml/2006/main" noGrp="1"/>
          </p:cNvSpPr>
          <p:nvPr/>
        </p:nvSpPr>
        <p:spPr>
          <a:xfrm xmlns:a="http://schemas.openxmlformats.org/drawingml/2006/main">
            <a:off x="5391150" y="5591175"/>
            <a:ext cx="6248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667272"/>
                </a:solidFill>
                <a:latin typeface="Arial"/>
                <a:ea typeface="Arial"/>
                <a:cs typeface="Arial"/>
              </a:defRPr>
            </a:defPPr>
          </a:lstStyle>
          <a:p xmlns:a="http://schemas.openxmlformats.org/drawingml/2006/main">
            <a:pPr>
              <a:defRPr sz="1875" b="0">
                <a:solidFill>
                  <a:srgbClr val="667272"/>
                </a:solidFill>
                <a:latin typeface="Arial"/>
                <a:ea typeface="Arial"/>
                <a:cs typeface="Arial"/>
              </a:defRPr>
            </a:pPr>
            <a:r>
              <a:rPr sz="1875" b="0">
                <a:solidFill>
                  <a:srgbClr val="667272"/>
                </a:solidFill>
                <a:latin typeface="Arial"/>
                <a:ea typeface="Arial"/>
                <a:cs typeface="Arial"/>
              </a:rPr>
              <a:t>Resultados exitosos declarados ante clientes</a:t>
            </a:r>
          </a:p>
          <a:p xmlns:a="http://schemas.openxmlformats.org/drawingml/2006/main">
            <a:pPr>
              <a:defRPr sz="1875" b="0">
                <a:solidFill>
                  <a:srgbClr val="667272"/>
                </a:solidFill>
                <a:latin typeface="Arial"/>
                <a:ea typeface="Arial"/>
                <a:cs typeface="Arial"/>
              </a:defRPr>
            </a:pPr>
            <a:r>
              <a:rPr sz="1875" b="0">
                <a:solidFill>
                  <a:srgbClr val="667272"/>
                </a:solidFill>
                <a:latin typeface="Arial"/>
                <a:ea typeface="Arial"/>
                <a:cs typeface="Arial"/>
              </a:rPr>
              <a:t>y consultoras externas</a:t>
            </a:r>
          </a:p>
        </p:txBody>
      </p:sp>
      <p:sp>
        <p:nvSpPr>
          <p:cNvPr id="13" name="Antecedentes declarados. La certificación de calidad vigente">
            <a:extLst xmlns:a="http://schemas.openxmlformats.org/drawingml/2006/main">
              <a:ext uri="{FF2B5EF4-FFF2-40B4-BE49-F238E27FC236}">
                <a16:creationId xmlns:a16="http://schemas.microsoft.com/office/drawing/2014/main" id="{7F7C0D21-9585-430C-B25D-3BD5DE1D2193}"/>
              </a:ext>
            </a:extLst>
          </p:cNvPr>
          <p:cNvSpPr>
            <a:spLocks xmlns:a="http://schemas.openxmlformats.org/drawingml/2006/main" noGrp="1"/>
          </p:cNvSpPr>
          <p:nvPr/>
        </p:nvSpPr>
        <p:spPr>
          <a:xfrm xmlns:a="http://schemas.openxmlformats.org/drawingml/2006/main">
            <a:off x="552450" y="6191250"/>
            <a:ext cx="110871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9D3827"/>
                </a:solidFill>
                <a:latin typeface="Arial"/>
                <a:ea typeface="Arial"/>
                <a:cs typeface="Arial"/>
              </a:defRPr>
            </a:defPPr>
          </a:lstStyle>
          <a:p xmlns:a="http://schemas.openxmlformats.org/drawingml/2006/main">
            <a:pPr>
              <a:defRPr sz="1725" b="0">
                <a:solidFill>
                  <a:srgbClr val="9D3827"/>
                </a:solidFill>
                <a:latin typeface="Arial"/>
                <a:ea typeface="Arial"/>
                <a:cs typeface="Arial"/>
              </a:defRPr>
            </a:pPr>
            <a:r>
              <a:rPr sz="1725" b="0">
                <a:solidFill>
                  <a:srgbClr val="9D3827"/>
                </a:solidFill>
                <a:latin typeface="Arial"/>
                <a:ea typeface="Arial"/>
                <a:cs typeface="Arial"/>
              </a:rPr>
              <a:t>Antecedentes declarados. La certificación de calidad vigente debe acreditarse.</a:t>
            </a:r>
          </a:p>
        </p:txBody>
      </p:sp>
    </p:spTree>
    <p:extLst>
      <p:ext uri="{BB962C8B-B14F-4D97-AF65-F5344CB8AC3E}">
        <p14:creationId xmlns:p14="http://schemas.microsoft.com/office/powerpoint/2010/main" val="1163708489"/>
      </p:ext>
    </p:extLst>
  </p:cSld>
</p:sld>
</file>

<file path=ppt/slides/slide10.xml><?xml version="1.0" encoding="utf-8"?>
<p:sld xmlns:p="http://schemas.openxmlformats.org/presentationml/2006/main">
  <p:cSld>
    <p:bg>
      <p:bgPr>
        <a:solidFill xmlns:a="http://schemas.openxmlformats.org/drawingml/2006/main">
          <a:srgbClr val="192C2D"/>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04123E41-6853-41F5-B0C4-F1192ECFB0CC}"/>
              </a:ext>
            </a:extLst>
          </p:cNvPr>
          <p:cNvPicPr>
            <a:picLocks xmlns:a="http://schemas.openxmlformats.org/drawingml/2006/main" noChangeAspect="1"/>
          </p:cNvPicPr>
          <p:nvPr/>
        </p:nvPicPr>
        <p:blipFill>
          <a:blip xmlns:r="http://schemas.openxmlformats.org/officeDocument/2006/relationships" xmlns:a="http://schemas.openxmlformats.org/drawingml/2006/main" r:embed="R9d9e430580fa4930"/>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Modelo comercial y vínculos financieros">
            <a:extLst xmlns:a="http://schemas.openxmlformats.org/drawingml/2006/main">
              <a:ext uri="{FF2B5EF4-FFF2-40B4-BE49-F238E27FC236}">
                <a16:creationId xmlns:a16="http://schemas.microsoft.com/office/drawing/2014/main" id="{04E06A0B-6F0C-4664-84C0-224846CFC405}"/>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FFFFFF"/>
                </a:solidFill>
                <a:latin typeface="Arial"/>
                <a:ea typeface="Arial"/>
                <a:cs typeface="Arial"/>
              </a:defRPr>
            </a:defPPr>
          </a:lstStyle>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Modelo comercial y vínculos financieros</a:t>
            </a:r>
          </a:p>
        </p:txBody>
      </p:sp>
      <p:sp>
        <p:nvSpPr>
          <p:cNvPr id="3" name="154 ítems">
            <a:extLst xmlns:a="http://schemas.openxmlformats.org/drawingml/2006/main">
              <a:ext uri="{FF2B5EF4-FFF2-40B4-BE49-F238E27FC236}">
                <a16:creationId xmlns:a16="http://schemas.microsoft.com/office/drawing/2014/main" id="{FC192C50-D9B8-4769-885C-433A5CFE0B2E}"/>
              </a:ext>
            </a:extLst>
          </p:cNvPr>
          <p:cNvSpPr>
            <a:spLocks xmlns:a="http://schemas.openxmlformats.org/drawingml/2006/main" noGrp="1"/>
          </p:cNvSpPr>
          <p:nvPr/>
        </p:nvSpPr>
        <p:spPr>
          <a:xfrm xmlns:a="http://schemas.openxmlformats.org/drawingml/2006/main">
            <a:off x="552450" y="2590800"/>
            <a:ext cx="519112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325" b="1">
                <a:solidFill>
                  <a:srgbClr val="FFFFFF"/>
                </a:solidFill>
                <a:latin typeface="Arial"/>
                <a:ea typeface="Arial"/>
                <a:cs typeface="Arial"/>
              </a:defRPr>
            </a:defPPr>
          </a:lstStyle>
          <a:p xmlns:a="http://schemas.openxmlformats.org/drawingml/2006/main">
            <a:pPr>
              <a:defRPr sz="5325" b="1">
                <a:solidFill>
                  <a:srgbClr val="FFFFFF"/>
                </a:solidFill>
                <a:latin typeface="Arial"/>
                <a:ea typeface="Arial"/>
                <a:cs typeface="Arial"/>
              </a:defRPr>
            </a:pPr>
            <a:r>
              <a:rPr sz="5325" b="1">
                <a:solidFill>
                  <a:srgbClr val="FFFFFF"/>
                </a:solidFill>
                <a:latin typeface="Arial"/>
                <a:ea typeface="Arial"/>
                <a:cs typeface="Arial"/>
              </a:rPr>
              <a:t>154 ítems</a:t>
            </a:r>
          </a:p>
        </p:txBody>
      </p:sp>
      <p:sp>
        <p:nvSpPr>
          <p:cNvPr id="4" name="Preciario para contratación ágil">
            <a:extLst xmlns:a="http://schemas.openxmlformats.org/drawingml/2006/main">
              <a:ext uri="{FF2B5EF4-FFF2-40B4-BE49-F238E27FC236}">
                <a16:creationId xmlns:a16="http://schemas.microsoft.com/office/drawing/2014/main" id="{DDA083F5-DBDD-4E95-8B82-B1214283152B}"/>
              </a:ext>
            </a:extLst>
          </p:cNvPr>
          <p:cNvSpPr>
            <a:spLocks xmlns:a="http://schemas.openxmlformats.org/drawingml/2006/main" noGrp="1"/>
          </p:cNvSpPr>
          <p:nvPr/>
        </p:nvSpPr>
        <p:spPr>
          <a:xfrm xmlns:a="http://schemas.openxmlformats.org/drawingml/2006/main">
            <a:off x="552450" y="3676650"/>
            <a:ext cx="52197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FFFFFF"/>
                </a:solidFill>
                <a:latin typeface="Arial"/>
                <a:ea typeface="Arial"/>
                <a:cs typeface="Arial"/>
              </a:defRPr>
            </a:def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Preciario para contratación ágil</a:t>
            </a:r>
          </a:p>
        </p:txBody>
      </p:sp>
      <p:sp>
        <p:nvSpPr>
          <p:cNvPr id="5" name="25,3%">
            <a:extLst xmlns:a="http://schemas.openxmlformats.org/drawingml/2006/main">
              <a:ext uri="{FF2B5EF4-FFF2-40B4-BE49-F238E27FC236}">
                <a16:creationId xmlns:a16="http://schemas.microsoft.com/office/drawing/2014/main" id="{BDA0CC3F-49A8-4F47-8F44-A2D0EAAD8BB3}"/>
              </a:ext>
            </a:extLst>
          </p:cNvPr>
          <p:cNvSpPr>
            <a:spLocks xmlns:a="http://schemas.openxmlformats.org/drawingml/2006/main" noGrp="1"/>
          </p:cNvSpPr>
          <p:nvPr/>
        </p:nvSpPr>
        <p:spPr>
          <a:xfrm xmlns:a="http://schemas.openxmlformats.org/drawingml/2006/main">
            <a:off x="6496050" y="2590800"/>
            <a:ext cx="51435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850" b="1">
                <a:solidFill>
                  <a:srgbClr val="FFFFFF"/>
                </a:solidFill>
                <a:latin typeface="Arial"/>
                <a:ea typeface="Arial"/>
                <a:cs typeface="Arial"/>
              </a:defRPr>
            </a:defPPr>
          </a:lstStyle>
          <a:p xmlns:a="http://schemas.openxmlformats.org/drawingml/2006/main">
            <a:pPr>
              <a:defRPr sz="5850" b="1">
                <a:solidFill>
                  <a:srgbClr val="FFFFFF"/>
                </a:solidFill>
                <a:latin typeface="Arial"/>
                <a:ea typeface="Arial"/>
                <a:cs typeface="Arial"/>
              </a:defRPr>
            </a:pPr>
            <a:r>
              <a:rPr sz="5850" b="1">
                <a:solidFill>
                  <a:srgbClr val="FFFFFF"/>
                </a:solidFill>
                <a:latin typeface="Arial"/>
                <a:ea typeface="Arial"/>
                <a:cs typeface="Arial"/>
              </a:rPr>
              <a:t>25,3%</a:t>
            </a:r>
          </a:p>
        </p:txBody>
      </p:sp>
      <p:sp>
        <p:nvSpPr>
          <p:cNvPr id="6" name="Rentabilidad histórica declarada">
            <a:extLst xmlns:a="http://schemas.openxmlformats.org/drawingml/2006/main">
              <a:ext uri="{FF2B5EF4-FFF2-40B4-BE49-F238E27FC236}">
                <a16:creationId xmlns:a16="http://schemas.microsoft.com/office/drawing/2014/main" id="{DF50D106-3A14-4469-BDB6-4671FBDF5549}"/>
              </a:ext>
            </a:extLst>
          </p:cNvPr>
          <p:cNvSpPr>
            <a:spLocks xmlns:a="http://schemas.openxmlformats.org/drawingml/2006/main" noGrp="1"/>
          </p:cNvSpPr>
          <p:nvPr/>
        </p:nvSpPr>
        <p:spPr>
          <a:xfrm xmlns:a="http://schemas.openxmlformats.org/drawingml/2006/main">
            <a:off x="6496050" y="3676650"/>
            <a:ext cx="5143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FFFFFF"/>
                </a:solidFill>
                <a:latin typeface="Arial"/>
                <a:ea typeface="Arial"/>
                <a:cs typeface="Arial"/>
              </a:defRPr>
            </a:defPPr>
          </a:lstStyle>
          <a:p xmlns:a="http://schemas.openxmlformats.org/drawingml/2006/main">
            <a:pPr>
              <a:defRPr sz="2250" b="1">
                <a:solidFill>
                  <a:srgbClr val="FFFFFF"/>
                </a:solidFill>
                <a:latin typeface="Arial"/>
                <a:ea typeface="Arial"/>
                <a:cs typeface="Arial"/>
              </a:defRPr>
            </a:pPr>
            <a:r>
              <a:rPr sz="2250" b="1">
                <a:solidFill>
                  <a:srgbClr val="FFFFFF"/>
                </a:solidFill>
                <a:latin typeface="Arial"/>
                <a:ea typeface="Arial"/>
                <a:cs typeface="Arial"/>
              </a:rPr>
              <a:t>Rentabilidad histórica declarada</a:t>
            </a:r>
          </a:p>
        </p:txBody>
      </p:sp>
      <p:sp>
        <p:nvSpPr>
          <p:cNvPr id="7" name="Sin período ni base de cálculo informados">
            <a:extLst xmlns:a="http://schemas.openxmlformats.org/drawingml/2006/main">
              <a:ext uri="{FF2B5EF4-FFF2-40B4-BE49-F238E27FC236}">
                <a16:creationId xmlns:a16="http://schemas.microsoft.com/office/drawing/2014/main" id="{D4CE7ED5-AC65-4EE8-989F-32BD75011A0A}"/>
              </a:ext>
            </a:extLst>
          </p:cNvPr>
          <p:cNvSpPr>
            <a:spLocks xmlns:a="http://schemas.openxmlformats.org/drawingml/2006/main" noGrp="1"/>
          </p:cNvSpPr>
          <p:nvPr/>
        </p:nvSpPr>
        <p:spPr>
          <a:xfrm xmlns:a="http://schemas.openxmlformats.org/drawingml/2006/main">
            <a:off x="6496050" y="447675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DAE3DF"/>
                </a:solidFill>
                <a:latin typeface="Arial"/>
                <a:ea typeface="Arial"/>
                <a:cs typeface="Arial"/>
              </a:defRPr>
            </a:defPPr>
          </a:lstStyle>
          <a:p xmlns:a="http://schemas.openxmlformats.org/drawingml/2006/main">
            <a:pPr>
              <a:defRPr sz="1800" b="0">
                <a:solidFill>
                  <a:srgbClr val="DAE3DF"/>
                </a:solidFill>
                <a:latin typeface="Arial"/>
                <a:ea typeface="Arial"/>
                <a:cs typeface="Arial"/>
              </a:defRPr>
            </a:pPr>
            <a:r>
              <a:rPr sz="1800" b="0">
                <a:solidFill>
                  <a:srgbClr val="DAE3DF"/>
                </a:solidFill>
                <a:latin typeface="Arial"/>
                <a:ea typeface="Arial"/>
                <a:cs typeface="Arial"/>
              </a:rPr>
              <a:t>Sin período ni base de cálculo informados</a:t>
            </a:r>
          </a:p>
        </p:txBody>
      </p:sp>
      <p:sp>
        <p:nvSpPr>
          <p:cNvPr id="8" name="Red de proveedores y acceso a crédito">
            <a:extLst xmlns:a="http://schemas.openxmlformats.org/drawingml/2006/main">
              <a:ext uri="{FF2B5EF4-FFF2-40B4-BE49-F238E27FC236}">
                <a16:creationId xmlns:a16="http://schemas.microsoft.com/office/drawing/2014/main" id="{14216240-C481-4815-8EA5-46CA77E1E62B}"/>
              </a:ext>
            </a:extLst>
          </p:cNvPr>
          <p:cNvSpPr>
            <a:spLocks xmlns:a="http://schemas.openxmlformats.org/drawingml/2006/main" noGrp="1"/>
          </p:cNvSpPr>
          <p:nvPr/>
        </p:nvSpPr>
        <p:spPr>
          <a:xfrm xmlns:a="http://schemas.openxmlformats.org/drawingml/2006/main">
            <a:off x="552450" y="5286375"/>
            <a:ext cx="11087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FFFFFF"/>
                </a:solidFill>
                <a:latin typeface="Arial"/>
                <a:ea typeface="Arial"/>
                <a:cs typeface="Arial"/>
              </a:defRPr>
            </a:def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Red de proveedores y acceso a crédito</a:t>
            </a:r>
          </a:p>
        </p:txBody>
      </p:sp>
      <p:sp>
        <p:nvSpPr>
          <p:cNvPr id="9" name="Vínculos declarados con SGR y operadores bursátiles, incluid">
            <a:extLst xmlns:a="http://schemas.openxmlformats.org/drawingml/2006/main">
              <a:ext uri="{FF2B5EF4-FFF2-40B4-BE49-F238E27FC236}">
                <a16:creationId xmlns:a16="http://schemas.microsoft.com/office/drawing/2014/main" id="{4113DAAE-C99A-48A5-A6DC-4B9D12B98494}"/>
              </a:ext>
            </a:extLst>
          </p:cNvPr>
          <p:cNvSpPr>
            <a:spLocks xmlns:a="http://schemas.openxmlformats.org/drawingml/2006/main" noGrp="1"/>
          </p:cNvSpPr>
          <p:nvPr/>
        </p:nvSpPr>
        <p:spPr>
          <a:xfrm xmlns:a="http://schemas.openxmlformats.org/drawingml/2006/main">
            <a:off x="552450" y="5800725"/>
            <a:ext cx="110871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DAE3DF"/>
                </a:solidFill>
                <a:latin typeface="Arial"/>
                <a:ea typeface="Arial"/>
                <a:cs typeface="Arial"/>
              </a:defRPr>
            </a:defPPr>
          </a:lstStyle>
          <a:p xmlns:a="http://schemas.openxmlformats.org/drawingml/2006/main">
            <a:pPr>
              <a:defRPr sz="1950" b="0">
                <a:solidFill>
                  <a:srgbClr val="DAE3DF"/>
                </a:solidFill>
                <a:latin typeface="Arial"/>
                <a:ea typeface="Arial"/>
                <a:cs typeface="Arial"/>
              </a:defRPr>
            </a:pPr>
            <a:r>
              <a:rPr sz="1950" b="0">
                <a:solidFill>
                  <a:srgbClr val="DAE3DF"/>
                </a:solidFill>
                <a:latin typeface="Arial"/>
                <a:ea typeface="Arial"/>
                <a:cs typeface="Arial"/>
              </a:rPr>
              <a:t>Vínculos declarados con SGR y operadores bursátiles, incluido Benedit Bursátil S.A.</a:t>
            </a:r>
          </a:p>
        </p:txBody>
      </p:sp>
    </p:spTree>
    <p:extLst>
      <p:ext uri="{BB962C8B-B14F-4D97-AF65-F5344CB8AC3E}">
        <p14:creationId xmlns:p14="http://schemas.microsoft.com/office/powerpoint/2010/main" val="1323650739"/>
      </p:ext>
    </p:extLst>
  </p:cSld>
</p:sld>
</file>

<file path=ppt/slides/slide11.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E5357828-19E7-4C2C-9EDE-0A34184C9F78}"/>
              </a:ext>
            </a:extLst>
          </p:cNvPr>
          <p:cNvPicPr>
            <a:picLocks xmlns:a="http://schemas.openxmlformats.org/drawingml/2006/main" noChangeAspect="1"/>
          </p:cNvPicPr>
          <p:nvPr/>
        </p:nvPicPr>
        <p:blipFill>
          <a:blip xmlns:r="http://schemas.openxmlformats.org/officeDocument/2006/relationships" xmlns:a="http://schemas.openxmlformats.org/drawingml/2006/main" r:embed="R79c34cc1956940b8"/>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Documentación y conocimiento transferible">
            <a:extLst xmlns:a="http://schemas.openxmlformats.org/drawingml/2006/main">
              <a:ext uri="{FF2B5EF4-FFF2-40B4-BE49-F238E27FC236}">
                <a16:creationId xmlns:a16="http://schemas.microsoft.com/office/drawing/2014/main" id="{373E5EA3-FE49-4D3E-9BD0-07B7E4B8C0BD}"/>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Documentación y conocimiento transferible</a:t>
            </a:r>
          </a:p>
        </p:txBody>
      </p:sp>
      <p:sp>
        <p:nvSpPr>
          <p:cNvPr id="3" name="Proyectos técnicos y planos">
            <a:extLst xmlns:a="http://schemas.openxmlformats.org/drawingml/2006/main">
              <a:ext uri="{FF2B5EF4-FFF2-40B4-BE49-F238E27FC236}">
                <a16:creationId xmlns:a16="http://schemas.microsoft.com/office/drawing/2014/main" id="{B03C0EE7-E643-4281-B722-6A999A3AF8C6}"/>
              </a:ext>
            </a:extLst>
          </p:cNvPr>
          <p:cNvSpPr>
            <a:spLocks xmlns:a="http://schemas.openxmlformats.org/drawingml/2006/main" noGrp="1"/>
          </p:cNvSpPr>
          <p:nvPr/>
        </p:nvSpPr>
        <p:spPr>
          <a:xfrm xmlns:a="http://schemas.openxmlformats.org/drawingml/2006/main">
            <a:off x="552450" y="2571750"/>
            <a:ext cx="52197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Proyectos técnicos y planos</a:t>
            </a:r>
          </a:p>
        </p:txBody>
      </p:sp>
      <p:sp>
        <p:nvSpPr>
          <p:cNvPr id="4" name="Ingeniería y antecedentes de ejecución">
            <a:extLst xmlns:a="http://schemas.openxmlformats.org/drawingml/2006/main">
              <a:ext uri="{FF2B5EF4-FFF2-40B4-BE49-F238E27FC236}">
                <a16:creationId xmlns:a16="http://schemas.microsoft.com/office/drawing/2014/main" id="{4275D010-CAF8-4257-9D2A-CC4782464428}"/>
              </a:ext>
            </a:extLst>
          </p:cNvPr>
          <p:cNvSpPr>
            <a:spLocks xmlns:a="http://schemas.openxmlformats.org/drawingml/2006/main" noGrp="1"/>
          </p:cNvSpPr>
          <p:nvPr/>
        </p:nvSpPr>
        <p:spPr>
          <a:xfrm xmlns:a="http://schemas.openxmlformats.org/drawingml/2006/main">
            <a:off x="552450" y="3086100"/>
            <a:ext cx="5219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Ingeniería y antecedentes de ejecución</a:t>
            </a:r>
          </a:p>
        </p:txBody>
      </p:sp>
      <p:sp>
        <p:nvSpPr>
          <p:cNvPr id="5" name="Gestión de compras">
            <a:extLst xmlns:a="http://schemas.openxmlformats.org/drawingml/2006/main">
              <a:ext uri="{FF2B5EF4-FFF2-40B4-BE49-F238E27FC236}">
                <a16:creationId xmlns:a16="http://schemas.microsoft.com/office/drawing/2014/main" id="{AD898518-4623-4F1D-807E-532C5EACB60D}"/>
              </a:ext>
            </a:extLst>
          </p:cNvPr>
          <p:cNvSpPr>
            <a:spLocks xmlns:a="http://schemas.openxmlformats.org/drawingml/2006/main" noGrp="1"/>
          </p:cNvSpPr>
          <p:nvPr/>
        </p:nvSpPr>
        <p:spPr>
          <a:xfrm xmlns:a="http://schemas.openxmlformats.org/drawingml/2006/main">
            <a:off x="6496050" y="2571750"/>
            <a:ext cx="5143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Gestión de compras</a:t>
            </a:r>
          </a:p>
        </p:txBody>
      </p:sp>
      <p:sp>
        <p:nvSpPr>
          <p:cNvPr id="6" name="Historial de compras y proveedores">
            <a:extLst xmlns:a="http://schemas.openxmlformats.org/drawingml/2006/main">
              <a:ext uri="{FF2B5EF4-FFF2-40B4-BE49-F238E27FC236}">
                <a16:creationId xmlns:a16="http://schemas.microsoft.com/office/drawing/2014/main" id="{82C7E08A-B40E-4B49-8430-CAC3DDA451D7}"/>
              </a:ext>
            </a:extLst>
          </p:cNvPr>
          <p:cNvSpPr>
            <a:spLocks xmlns:a="http://schemas.openxmlformats.org/drawingml/2006/main" noGrp="1"/>
          </p:cNvSpPr>
          <p:nvPr/>
        </p:nvSpPr>
        <p:spPr>
          <a:xfrm xmlns:a="http://schemas.openxmlformats.org/drawingml/2006/main">
            <a:off x="6496050" y="3086100"/>
            <a:ext cx="5143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Historial de compras y proveedores</a:t>
            </a:r>
          </a:p>
        </p:txBody>
      </p:sp>
      <p:sp>
        <p:nvSpPr>
          <p:cNvPr id="7" name="Calidad y certificaciones">
            <a:extLst xmlns:a="http://schemas.openxmlformats.org/drawingml/2006/main">
              <a:ext uri="{FF2B5EF4-FFF2-40B4-BE49-F238E27FC236}">
                <a16:creationId xmlns:a16="http://schemas.microsoft.com/office/drawing/2014/main" id="{F1FFD99E-4DF4-4E03-910A-DFAFD1E9C2A0}"/>
              </a:ext>
            </a:extLst>
          </p:cNvPr>
          <p:cNvSpPr>
            <a:spLocks xmlns:a="http://schemas.openxmlformats.org/drawingml/2006/main" noGrp="1"/>
          </p:cNvSpPr>
          <p:nvPr/>
        </p:nvSpPr>
        <p:spPr>
          <a:xfrm xmlns:a="http://schemas.openxmlformats.org/drawingml/2006/main">
            <a:off x="552450" y="4048125"/>
            <a:ext cx="52197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Calidad y certificaciones</a:t>
            </a:r>
          </a:p>
        </p:txBody>
      </p:sp>
      <p:sp>
        <p:nvSpPr>
          <p:cNvPr id="8" name="Registros técnicos y controles">
            <a:extLst xmlns:a="http://schemas.openxmlformats.org/drawingml/2006/main">
              <a:ext uri="{FF2B5EF4-FFF2-40B4-BE49-F238E27FC236}">
                <a16:creationId xmlns:a16="http://schemas.microsoft.com/office/drawing/2014/main" id="{52614F14-7BE5-477C-B1BD-AFB0CA81FB37}"/>
              </a:ext>
            </a:extLst>
          </p:cNvPr>
          <p:cNvSpPr>
            <a:spLocks xmlns:a="http://schemas.openxmlformats.org/drawingml/2006/main" noGrp="1"/>
          </p:cNvSpPr>
          <p:nvPr/>
        </p:nvSpPr>
        <p:spPr>
          <a:xfrm xmlns:a="http://schemas.openxmlformats.org/drawingml/2006/main">
            <a:off x="552450" y="4562475"/>
            <a:ext cx="5219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Registros técnicos y controles</a:t>
            </a:r>
          </a:p>
        </p:txBody>
      </p:sp>
      <p:sp>
        <p:nvSpPr>
          <p:cNvPr id="9" name="Registros industriales">
            <a:extLst xmlns:a="http://schemas.openxmlformats.org/drawingml/2006/main">
              <a:ext uri="{FF2B5EF4-FFF2-40B4-BE49-F238E27FC236}">
                <a16:creationId xmlns:a16="http://schemas.microsoft.com/office/drawing/2014/main" id="{C2C0FB27-04D6-4785-AAC6-618CCE4B08B5}"/>
              </a:ext>
            </a:extLst>
          </p:cNvPr>
          <p:cNvSpPr>
            <a:spLocks xmlns:a="http://schemas.openxmlformats.org/drawingml/2006/main" noGrp="1"/>
          </p:cNvSpPr>
          <p:nvPr/>
        </p:nvSpPr>
        <p:spPr>
          <a:xfrm xmlns:a="http://schemas.openxmlformats.org/drawingml/2006/main">
            <a:off x="6496050" y="4048125"/>
            <a:ext cx="5143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Registros industriales</a:t>
            </a:r>
          </a:p>
        </p:txBody>
      </p:sp>
      <p:sp>
        <p:nvSpPr>
          <p:cNvPr id="10" name="Inscripción en Registros Industriales&#10;y de Bienes de Capital">
            <a:extLst xmlns:a="http://schemas.openxmlformats.org/drawingml/2006/main">
              <a:ext uri="{FF2B5EF4-FFF2-40B4-BE49-F238E27FC236}">
                <a16:creationId xmlns:a16="http://schemas.microsoft.com/office/drawing/2014/main" id="{E3A6AF10-B10F-4599-B28D-8CC6F79DC17F}"/>
              </a:ext>
            </a:extLst>
          </p:cNvPr>
          <p:cNvSpPr>
            <a:spLocks xmlns:a="http://schemas.openxmlformats.org/drawingml/2006/main" noGrp="1"/>
          </p:cNvSpPr>
          <p:nvPr/>
        </p:nvSpPr>
        <p:spPr>
          <a:xfrm xmlns:a="http://schemas.openxmlformats.org/drawingml/2006/main">
            <a:off x="6496050" y="4562475"/>
            <a:ext cx="5143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Inscripción en Registros Industriales</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y de Bienes de Capital</a:t>
            </a:r>
          </a:p>
        </p:txBody>
      </p:sp>
      <p:sp>
        <p:nvSpPr>
          <p:cNvPr id="11" name="Listado de maquinarias (Anexo 1), informado como disponible ">
            <a:extLst xmlns:a="http://schemas.openxmlformats.org/drawingml/2006/main">
              <a:ext uri="{FF2B5EF4-FFF2-40B4-BE49-F238E27FC236}">
                <a16:creationId xmlns:a16="http://schemas.microsoft.com/office/drawing/2014/main" id="{535AEA65-B76E-4C53-B9CC-0B8ADB1D3CA8}"/>
              </a:ext>
            </a:extLst>
          </p:cNvPr>
          <p:cNvSpPr>
            <a:spLocks xmlns:a="http://schemas.openxmlformats.org/drawingml/2006/main" noGrp="1"/>
          </p:cNvSpPr>
          <p:nvPr/>
        </p:nvSpPr>
        <p:spPr>
          <a:xfrm xmlns:a="http://schemas.openxmlformats.org/drawingml/2006/main">
            <a:off x="552450" y="5715000"/>
            <a:ext cx="110871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9D3827"/>
                </a:solidFill>
                <a:latin typeface="Arial"/>
                <a:ea typeface="Arial"/>
                <a:cs typeface="Arial"/>
              </a:defRPr>
            </a:defPPr>
          </a:lstStyle>
          <a:p xmlns:a="http://schemas.openxmlformats.org/drawingml/2006/main">
            <a:pPr>
              <a:defRPr sz="2175" b="1">
                <a:solidFill>
                  <a:srgbClr val="9D3827"/>
                </a:solidFill>
                <a:latin typeface="Arial"/>
                <a:ea typeface="Arial"/>
                <a:cs typeface="Arial"/>
              </a:defRPr>
            </a:pPr>
            <a:r>
              <a:rPr sz="2175" b="1">
                <a:solidFill>
                  <a:srgbClr val="9D3827"/>
                </a:solidFill>
                <a:latin typeface="Arial"/>
                <a:ea typeface="Arial"/>
                <a:cs typeface="Arial"/>
              </a:rPr>
              <a:t>Listado de maquinarias (Anexo 1), informado como disponible a pedido</a:t>
            </a:r>
          </a:p>
        </p:txBody>
      </p:sp>
    </p:spTree>
    <p:extLst>
      <p:ext uri="{BB962C8B-B14F-4D97-AF65-F5344CB8AC3E}">
        <p14:creationId xmlns:p14="http://schemas.microsoft.com/office/powerpoint/2010/main" val="1965758204"/>
      </p:ext>
    </p:extLst>
  </p:cSld>
</p:sld>
</file>

<file path=ppt/slides/slide12.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CE74F152-CDD3-4E26-A916-291170629BB9}"/>
              </a:ext>
            </a:extLst>
          </p:cNvPr>
          <p:cNvPicPr>
            <a:picLocks xmlns:a="http://schemas.openxmlformats.org/drawingml/2006/main" noChangeAspect="1"/>
          </p:cNvPicPr>
          <p:nvPr/>
        </p:nvPicPr>
        <p:blipFill>
          <a:blip xmlns:r="http://schemas.openxmlformats.org/officeDocument/2006/relationships" xmlns:a="http://schemas.openxmlformats.org/drawingml/2006/main" r:embed="R9f40acb679e04ae2"/>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Situación actual y validaciones">
            <a:extLst xmlns:a="http://schemas.openxmlformats.org/drawingml/2006/main">
              <a:ext uri="{FF2B5EF4-FFF2-40B4-BE49-F238E27FC236}">
                <a16:creationId xmlns:a16="http://schemas.microsoft.com/office/drawing/2014/main" id="{D10CDCF7-C9EC-4D6F-9051-2FD97BD1106E}"/>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Situación actual y validaciones</a:t>
            </a:r>
          </a:p>
        </p:txBody>
      </p:sp>
      <p:sp>
        <p:nvSpPr>
          <p:cNvPr id="3" name="Empresa cerrada">
            <a:extLst xmlns:a="http://schemas.openxmlformats.org/drawingml/2006/main">
              <a:ext uri="{FF2B5EF4-FFF2-40B4-BE49-F238E27FC236}">
                <a16:creationId xmlns:a16="http://schemas.microsoft.com/office/drawing/2014/main" id="{94EF4227-0431-42CB-BFF1-F5C17B143863}"/>
              </a:ext>
            </a:extLst>
          </p:cNvPr>
          <p:cNvSpPr>
            <a:spLocks xmlns:a="http://schemas.openxmlformats.org/drawingml/2006/main" noGrp="1"/>
          </p:cNvSpPr>
          <p:nvPr/>
        </p:nvSpPr>
        <p:spPr>
          <a:xfrm xmlns:a="http://schemas.openxmlformats.org/drawingml/2006/main">
            <a:off x="552450" y="2447925"/>
            <a:ext cx="11087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1">
                <a:solidFill>
                  <a:srgbClr val="9D3827"/>
                </a:solidFill>
                <a:latin typeface="Arial"/>
                <a:ea typeface="Arial"/>
                <a:cs typeface="Arial"/>
              </a:defRPr>
            </a:defPPr>
          </a:lstStyle>
          <a:p xmlns:a="http://schemas.openxmlformats.org/drawingml/2006/main">
            <a:pPr>
              <a:defRPr sz="3600" b="1">
                <a:solidFill>
                  <a:srgbClr val="9D3827"/>
                </a:solidFill>
                <a:latin typeface="Arial"/>
                <a:ea typeface="Arial"/>
                <a:cs typeface="Arial"/>
              </a:defRPr>
            </a:pPr>
            <a:r>
              <a:rPr sz="3600" b="1">
                <a:solidFill>
                  <a:srgbClr val="9D3827"/>
                </a:solidFill>
                <a:latin typeface="Arial"/>
                <a:ea typeface="Arial"/>
                <a:cs typeface="Arial"/>
              </a:rPr>
              <a:t>Empresa cerrada</a:t>
            </a:r>
          </a:p>
        </p:txBody>
      </p:sp>
      <p:sp>
        <p:nvSpPr>
          <p:cNvPr id="4" name="Activos productivos">
            <a:extLst xmlns:a="http://schemas.openxmlformats.org/drawingml/2006/main">
              <a:ext uri="{FF2B5EF4-FFF2-40B4-BE49-F238E27FC236}">
                <a16:creationId xmlns:a16="http://schemas.microsoft.com/office/drawing/2014/main" id="{72D61E70-B0FF-492E-AE18-081106A08D1A}"/>
              </a:ext>
            </a:extLst>
          </p:cNvPr>
          <p:cNvSpPr>
            <a:spLocks xmlns:a="http://schemas.openxmlformats.org/drawingml/2006/main" noGrp="1"/>
          </p:cNvSpPr>
          <p:nvPr/>
        </p:nvSpPr>
        <p:spPr>
          <a:xfrm xmlns:a="http://schemas.openxmlformats.org/drawingml/2006/main">
            <a:off x="552450" y="3438525"/>
            <a:ext cx="52197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Activos productivos</a:t>
            </a:r>
          </a:p>
        </p:txBody>
      </p:sp>
      <p:sp>
        <p:nvSpPr>
          <p:cNvPr id="5" name="Maquinaria y equipos informados&#10;como operativos">
            <a:extLst xmlns:a="http://schemas.openxmlformats.org/drawingml/2006/main">
              <a:ext uri="{FF2B5EF4-FFF2-40B4-BE49-F238E27FC236}">
                <a16:creationId xmlns:a16="http://schemas.microsoft.com/office/drawing/2014/main" id="{C1128DE5-2603-4A7A-8892-1D4394FD83DC}"/>
              </a:ext>
            </a:extLst>
          </p:cNvPr>
          <p:cNvSpPr>
            <a:spLocks xmlns:a="http://schemas.openxmlformats.org/drawingml/2006/main" noGrp="1"/>
          </p:cNvSpPr>
          <p:nvPr/>
        </p:nvSpPr>
        <p:spPr>
          <a:xfrm xmlns:a="http://schemas.openxmlformats.org/drawingml/2006/main">
            <a:off x="552450" y="3952875"/>
            <a:ext cx="5219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Maquinaria y equipos informados</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como operativos</a:t>
            </a:r>
          </a:p>
        </p:txBody>
      </p:sp>
      <p:sp>
        <p:nvSpPr>
          <p:cNvPr id="6" name="Sociedad">
            <a:extLst xmlns:a="http://schemas.openxmlformats.org/drawingml/2006/main">
              <a:ext uri="{FF2B5EF4-FFF2-40B4-BE49-F238E27FC236}">
                <a16:creationId xmlns:a16="http://schemas.microsoft.com/office/drawing/2014/main" id="{C6E070E1-DACF-4A64-A063-031CC215CF9A}"/>
              </a:ext>
            </a:extLst>
          </p:cNvPr>
          <p:cNvSpPr>
            <a:spLocks xmlns:a="http://schemas.openxmlformats.org/drawingml/2006/main" noGrp="1"/>
          </p:cNvSpPr>
          <p:nvPr/>
        </p:nvSpPr>
        <p:spPr>
          <a:xfrm xmlns:a="http://schemas.openxmlformats.org/drawingml/2006/main">
            <a:off x="6496050" y="3438525"/>
            <a:ext cx="5143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Sociedad</a:t>
            </a:r>
          </a:p>
        </p:txBody>
      </p:sp>
      <p:sp>
        <p:nvSpPr>
          <p:cNvPr id="7" name="CUIT activo y ausencia de deudas&#10;relevantes, según declaraci">
            <a:extLst xmlns:a="http://schemas.openxmlformats.org/drawingml/2006/main">
              <a:ext uri="{FF2B5EF4-FFF2-40B4-BE49-F238E27FC236}">
                <a16:creationId xmlns:a16="http://schemas.microsoft.com/office/drawing/2014/main" id="{19183529-C2A2-4C4A-80F1-D216F0DCB632}"/>
              </a:ext>
            </a:extLst>
          </p:cNvPr>
          <p:cNvSpPr>
            <a:spLocks xmlns:a="http://schemas.openxmlformats.org/drawingml/2006/main" noGrp="1"/>
          </p:cNvSpPr>
          <p:nvPr/>
        </p:nvSpPr>
        <p:spPr>
          <a:xfrm xmlns:a="http://schemas.openxmlformats.org/drawingml/2006/main">
            <a:off x="6496050" y="3952875"/>
            <a:ext cx="5143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CUIT activo y ausencia de deudas</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relevantes, según declaración</a:t>
            </a:r>
          </a:p>
        </p:txBody>
      </p:sp>
      <p:sp>
        <p:nvSpPr>
          <p:cNvPr id="8" name="Documentación">
            <a:extLst xmlns:a="http://schemas.openxmlformats.org/drawingml/2006/main">
              <a:ext uri="{FF2B5EF4-FFF2-40B4-BE49-F238E27FC236}">
                <a16:creationId xmlns:a16="http://schemas.microsoft.com/office/drawing/2014/main" id="{040358BE-083D-4262-ACFB-3AF9AF468A33}"/>
              </a:ext>
            </a:extLst>
          </p:cNvPr>
          <p:cNvSpPr>
            <a:spLocks xmlns:a="http://schemas.openxmlformats.org/drawingml/2006/main" noGrp="1"/>
          </p:cNvSpPr>
          <p:nvPr/>
        </p:nvSpPr>
        <p:spPr>
          <a:xfrm xmlns:a="http://schemas.openxmlformats.org/drawingml/2006/main">
            <a:off x="552450" y="4972050"/>
            <a:ext cx="52197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Documentación</a:t>
            </a:r>
          </a:p>
        </p:txBody>
      </p:sp>
      <p:sp>
        <p:nvSpPr>
          <p:cNvPr id="9" name="Registros técnicos y fiscales&#10;informados como completos">
            <a:extLst xmlns:a="http://schemas.openxmlformats.org/drawingml/2006/main">
              <a:ext uri="{FF2B5EF4-FFF2-40B4-BE49-F238E27FC236}">
                <a16:creationId xmlns:a16="http://schemas.microsoft.com/office/drawing/2014/main" id="{5FC808C2-A657-465D-86F0-94BC016E53C2}"/>
              </a:ext>
            </a:extLst>
          </p:cNvPr>
          <p:cNvSpPr>
            <a:spLocks xmlns:a="http://schemas.openxmlformats.org/drawingml/2006/main" noGrp="1"/>
          </p:cNvSpPr>
          <p:nvPr/>
        </p:nvSpPr>
        <p:spPr>
          <a:xfrm xmlns:a="http://schemas.openxmlformats.org/drawingml/2006/main">
            <a:off x="552450" y="5486400"/>
            <a:ext cx="52197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Registros técnicos y fiscales</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informados como completos</a:t>
            </a:r>
          </a:p>
        </p:txBody>
      </p:sp>
      <p:sp>
        <p:nvSpPr>
          <p:cNvPr id="10" name="Exenciones fiscales">
            <a:extLst xmlns:a="http://schemas.openxmlformats.org/drawingml/2006/main">
              <a:ext uri="{FF2B5EF4-FFF2-40B4-BE49-F238E27FC236}">
                <a16:creationId xmlns:a16="http://schemas.microsoft.com/office/drawing/2014/main" id="{02B6FCF8-6120-40C8-9983-12858B12E670}"/>
              </a:ext>
            </a:extLst>
          </p:cNvPr>
          <p:cNvSpPr>
            <a:spLocks xmlns:a="http://schemas.openxmlformats.org/drawingml/2006/main" noGrp="1"/>
          </p:cNvSpPr>
          <p:nvPr/>
        </p:nvSpPr>
        <p:spPr>
          <a:xfrm xmlns:a="http://schemas.openxmlformats.org/drawingml/2006/main">
            <a:off x="6496050" y="4972050"/>
            <a:ext cx="5143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Exenciones fiscales</a:t>
            </a:r>
          </a:p>
        </p:txBody>
      </p:sp>
      <p:sp>
        <p:nvSpPr>
          <p:cNvPr id="11" name="El perfil las declara vigentes.&#10;Su vigencia no está acredita">
            <a:extLst xmlns:a="http://schemas.openxmlformats.org/drawingml/2006/main">
              <a:ext uri="{FF2B5EF4-FFF2-40B4-BE49-F238E27FC236}">
                <a16:creationId xmlns:a16="http://schemas.microsoft.com/office/drawing/2014/main" id="{BE861F9D-C7B6-40CD-A1D1-1DF5C31D8579}"/>
              </a:ext>
            </a:extLst>
          </p:cNvPr>
          <p:cNvSpPr>
            <a:spLocks xmlns:a="http://schemas.openxmlformats.org/drawingml/2006/main" noGrp="1"/>
          </p:cNvSpPr>
          <p:nvPr/>
        </p:nvSpPr>
        <p:spPr>
          <a:xfrm xmlns:a="http://schemas.openxmlformats.org/drawingml/2006/main">
            <a:off x="6496050" y="5486400"/>
            <a:ext cx="5143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El perfil las declara vigentes.</a:t>
            </a:r>
          </a:p>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Su vigencia no está acreditada.</a:t>
            </a:r>
          </a:p>
        </p:txBody>
      </p:sp>
      <p:sp>
        <p:nvSpPr>
          <p:cNvPr id="12" name="No se acredita exención actual de Ingresos Brutos. Revisar p">
            <a:extLst xmlns:a="http://schemas.openxmlformats.org/drawingml/2006/main">
              <a:ext uri="{FF2B5EF4-FFF2-40B4-BE49-F238E27FC236}">
                <a16:creationId xmlns:a16="http://schemas.microsoft.com/office/drawing/2014/main" id="{9035A70B-8350-4D6C-8A19-1F49455CA2FA}"/>
              </a:ext>
            </a:extLst>
          </p:cNvPr>
          <p:cNvSpPr>
            <a:spLocks xmlns:a="http://schemas.openxmlformats.org/drawingml/2006/main" noGrp="1"/>
          </p:cNvSpPr>
          <p:nvPr/>
        </p:nvSpPr>
        <p:spPr>
          <a:xfrm xmlns:a="http://schemas.openxmlformats.org/drawingml/2006/main">
            <a:off x="552450" y="6191250"/>
            <a:ext cx="110871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9D3827"/>
                </a:solidFill>
                <a:latin typeface="Arial"/>
                <a:ea typeface="Arial"/>
                <a:cs typeface="Arial"/>
              </a:defRPr>
            </a:defPPr>
          </a:lstStyle>
          <a:p xmlns:a="http://schemas.openxmlformats.org/drawingml/2006/main">
            <a:pPr>
              <a:defRPr sz="1725" b="0">
                <a:solidFill>
                  <a:srgbClr val="9D3827"/>
                </a:solidFill>
                <a:latin typeface="Arial"/>
                <a:ea typeface="Arial"/>
                <a:cs typeface="Arial"/>
              </a:defRPr>
            </a:pPr>
            <a:r>
              <a:rPr sz="1725" b="0">
                <a:solidFill>
                  <a:srgbClr val="9D3827"/>
                </a:solidFill>
                <a:latin typeface="Arial"/>
                <a:ea typeface="Arial"/>
                <a:cs typeface="Arial"/>
              </a:rPr>
              <a:t>No se acredita exención actual de Ingresos Brutos. Revisar pasivos y constancias.</a:t>
            </a:r>
          </a:p>
        </p:txBody>
      </p:sp>
    </p:spTree>
    <p:extLst>
      <p:ext uri="{BB962C8B-B14F-4D97-AF65-F5344CB8AC3E}">
        <p14:creationId xmlns:p14="http://schemas.microsoft.com/office/powerpoint/2010/main" val="1996793496"/>
      </p:ext>
    </p:extLst>
  </p:cSld>
</p:sld>
</file>

<file path=ppt/slides/slide13.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F2946944-B29B-4FE2-9BC6-08FD07A8A21B}"/>
              </a:ext>
            </a:extLst>
          </p:cNvPr>
          <p:cNvPicPr>
            <a:picLocks xmlns:a="http://schemas.openxmlformats.org/drawingml/2006/main" noChangeAspect="1"/>
          </p:cNvPicPr>
          <p:nvPr/>
        </p:nvPicPr>
        <p:blipFill>
          <a:blip xmlns:r="http://schemas.openxmlformats.org/officeDocument/2006/relationships" xmlns:a="http://schemas.openxmlformats.org/drawingml/2006/main" r:embed="R3a4c55aa7cfa4958"/>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Puerto Madryn">
            <a:extLst xmlns:a="http://schemas.openxmlformats.org/drawingml/2006/main">
              <a:ext uri="{FF2B5EF4-FFF2-40B4-BE49-F238E27FC236}">
                <a16:creationId xmlns:a16="http://schemas.microsoft.com/office/drawing/2014/main" id="{B6F54F5C-CC9A-4082-A79E-1830DC894E72}"/>
              </a:ext>
            </a:extLst>
          </p:cNvPr>
          <p:cNvSpPr>
            <a:spLocks xmlns:a="http://schemas.openxmlformats.org/drawingml/2006/main" noGrp="1"/>
          </p:cNvSpPr>
          <p:nvPr/>
        </p:nvSpPr>
        <p:spPr>
          <a:xfrm xmlns:a="http://schemas.openxmlformats.org/drawingml/2006/main">
            <a:off x="552450" y="1266825"/>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575" b="1">
                <a:solidFill>
                  <a:srgbClr val="192C2D"/>
                </a:solidFill>
                <a:latin typeface="Arial"/>
                <a:ea typeface="Arial"/>
                <a:cs typeface="Arial"/>
              </a:defRPr>
            </a:defPPr>
          </a:lstStyle>
          <a:p xmlns:a="http://schemas.openxmlformats.org/drawingml/2006/main">
            <a:pPr>
              <a:defRPr sz="4575" b="1">
                <a:solidFill>
                  <a:srgbClr val="192C2D"/>
                </a:solidFill>
                <a:latin typeface="Arial"/>
                <a:ea typeface="Arial"/>
                <a:cs typeface="Arial"/>
              </a:defRPr>
            </a:pPr>
            <a:r>
              <a:rPr sz="4575" b="1">
                <a:solidFill>
                  <a:srgbClr val="192C2D"/>
                </a:solidFill>
                <a:latin typeface="Arial"/>
                <a:ea typeface="Arial"/>
                <a:cs typeface="Arial"/>
              </a:rPr>
              <a:t>Puerto Madryn</a:t>
            </a:r>
          </a:p>
        </p:txBody>
      </p:sp>
      <p:sp>
        <p:nvSpPr>
          <p:cNvPr id="3" name="Ubicación para la industria">
            <a:extLst xmlns:a="http://schemas.openxmlformats.org/drawingml/2006/main">
              <a:ext uri="{FF2B5EF4-FFF2-40B4-BE49-F238E27FC236}">
                <a16:creationId xmlns:a16="http://schemas.microsoft.com/office/drawing/2014/main" id="{57E58E14-17E2-4D7C-9BC0-A5B217CBF4F7}"/>
              </a:ext>
            </a:extLst>
          </p:cNvPr>
          <p:cNvSpPr>
            <a:spLocks xmlns:a="http://schemas.openxmlformats.org/drawingml/2006/main" noGrp="1"/>
          </p:cNvSpPr>
          <p:nvPr/>
        </p:nvSpPr>
        <p:spPr>
          <a:xfrm xmlns:a="http://schemas.openxmlformats.org/drawingml/2006/main">
            <a:off x="552450" y="2057400"/>
            <a:ext cx="7429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75" b="1">
                <a:solidFill>
                  <a:srgbClr val="9D3827"/>
                </a:solidFill>
                <a:latin typeface="Arial"/>
                <a:ea typeface="Arial"/>
                <a:cs typeface="Arial"/>
              </a:defRPr>
            </a:defPPr>
          </a:lstStyle>
          <a:p xmlns:a="http://schemas.openxmlformats.org/drawingml/2006/main">
            <a:pPr>
              <a:defRPr sz="2475" b="1">
                <a:solidFill>
                  <a:srgbClr val="9D3827"/>
                </a:solidFill>
                <a:latin typeface="Arial"/>
                <a:ea typeface="Arial"/>
                <a:cs typeface="Arial"/>
              </a:defRPr>
            </a:pPr>
            <a:r>
              <a:rPr sz="2475" b="1">
                <a:solidFill>
                  <a:srgbClr val="9D3827"/>
                </a:solidFill>
                <a:latin typeface="Arial"/>
                <a:ea typeface="Arial"/>
                <a:cs typeface="Arial"/>
              </a:rPr>
              <a:t>Ubicación para la industria</a:t>
            </a:r>
          </a:p>
        </p:txBody>
      </p:sp>
      <p:pic>
        <p:nvPicPr>
          <p:cNvPr id="4" name="">
            <a:extLst xmlns:a="http://schemas.openxmlformats.org/drawingml/2006/main">
              <a:ext uri="{FF2B5EF4-FFF2-40B4-BE49-F238E27FC236}">
                <a16:creationId xmlns:a16="http://schemas.microsoft.com/office/drawing/2014/main" id="{F8B0746D-1BBA-455C-8447-82A30291429B}"/>
              </a:ext>
            </a:extLst>
          </p:cNvPr>
          <p:cNvPicPr>
            <a:picLocks xmlns:a="http://schemas.openxmlformats.org/drawingml/2006/main" noChangeAspect="1"/>
          </p:cNvPicPr>
          <p:nvPr/>
        </p:nvPicPr>
        <p:blipFill>
          <a:blip xmlns:r="http://schemas.openxmlformats.org/officeDocument/2006/relationships" xmlns:a="http://schemas.openxmlformats.org/drawingml/2006/main" r:embed="R3eb1c97229d44ef0"/>
          <a:srcRect xmlns:a="http://schemas.openxmlformats.org/drawingml/2006/main" l="108" t="0" r="108" b="0"/>
          <a:stretch xmlns:a="http://schemas.openxmlformats.org/drawingml/2006/main">
            <a:fillRect l="0" t="0" r="0" b="0"/>
          </a:stretch>
        </p:blipFill>
        <p:spPr>
          <a:xfrm xmlns:a="http://schemas.openxmlformats.org/drawingml/2006/main">
            <a:off x="552450" y="2943225"/>
            <a:ext cx="4800600" cy="3600450"/>
          </a:xfrm>
          <a:prstGeom xmlns:a="http://schemas.openxmlformats.org/drawingml/2006/main" prst="rect">
            <a:avLst/>
          </a:prstGeom>
        </p:spPr>
      </p:pic>
      <p:sp>
        <p:nvSpPr>
          <p:cNvPr id="5" name="Puerto Almirante Storni">
            <a:extLst xmlns:a="http://schemas.openxmlformats.org/drawingml/2006/main">
              <a:ext uri="{FF2B5EF4-FFF2-40B4-BE49-F238E27FC236}">
                <a16:creationId xmlns:a16="http://schemas.microsoft.com/office/drawing/2014/main" id="{D52D2254-F21C-4E2E-8261-ED9E37B8D019}"/>
              </a:ext>
            </a:extLst>
          </p:cNvPr>
          <p:cNvSpPr>
            <a:spLocks xmlns:a="http://schemas.openxmlformats.org/drawingml/2006/main" noGrp="1"/>
          </p:cNvSpPr>
          <p:nvPr/>
        </p:nvSpPr>
        <p:spPr>
          <a:xfrm xmlns:a="http://schemas.openxmlformats.org/drawingml/2006/main">
            <a:off x="5895975" y="2886075"/>
            <a:ext cx="57435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75" b="1">
                <a:solidFill>
                  <a:srgbClr val="192C2D"/>
                </a:solidFill>
                <a:latin typeface="Arial"/>
                <a:ea typeface="Arial"/>
                <a:cs typeface="Arial"/>
              </a:defRPr>
            </a:defPPr>
          </a:lstStyle>
          <a:p xmlns:a="http://schemas.openxmlformats.org/drawingml/2006/main">
            <a:pPr>
              <a:defRPr sz="2475" b="1">
                <a:solidFill>
                  <a:srgbClr val="192C2D"/>
                </a:solidFill>
                <a:latin typeface="Arial"/>
                <a:ea typeface="Arial"/>
                <a:cs typeface="Arial"/>
              </a:defRPr>
            </a:pPr>
            <a:r>
              <a:rPr sz="2475" b="1">
                <a:solidFill>
                  <a:srgbClr val="192C2D"/>
                </a:solidFill>
                <a:latin typeface="Arial"/>
                <a:ea typeface="Arial"/>
                <a:cs typeface="Arial"/>
              </a:rPr>
              <a:t>Puerto Almirante Storni</a:t>
            </a:r>
          </a:p>
        </p:txBody>
      </p:sp>
      <p:sp>
        <p:nvSpPr>
          <p:cNvPr id="6" name="Cargas industriales y de proyectos">
            <a:extLst xmlns:a="http://schemas.openxmlformats.org/drawingml/2006/main">
              <a:ext uri="{FF2B5EF4-FFF2-40B4-BE49-F238E27FC236}">
                <a16:creationId xmlns:a16="http://schemas.microsoft.com/office/drawing/2014/main" id="{A4AC3757-FC8A-41A7-9068-79179C3ACD7E}"/>
              </a:ext>
            </a:extLst>
          </p:cNvPr>
          <p:cNvSpPr>
            <a:spLocks xmlns:a="http://schemas.openxmlformats.org/drawingml/2006/main" noGrp="1"/>
          </p:cNvSpPr>
          <p:nvPr/>
        </p:nvSpPr>
        <p:spPr>
          <a:xfrm xmlns:a="http://schemas.openxmlformats.org/drawingml/2006/main">
            <a:off x="5895975" y="3352800"/>
            <a:ext cx="5743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Cargas industriales y de proyectos</a:t>
            </a:r>
          </a:p>
        </p:txBody>
      </p:sp>
      <p:sp>
        <p:nvSpPr>
          <p:cNvPr id="7" name="Conexión con la Patagonia">
            <a:extLst xmlns:a="http://schemas.openxmlformats.org/drawingml/2006/main">
              <a:ext uri="{FF2B5EF4-FFF2-40B4-BE49-F238E27FC236}">
                <a16:creationId xmlns:a16="http://schemas.microsoft.com/office/drawing/2014/main" id="{C9196DED-5FE1-4CCE-A641-9F39C6A79CBB}"/>
              </a:ext>
            </a:extLst>
          </p:cNvPr>
          <p:cNvSpPr>
            <a:spLocks xmlns:a="http://schemas.openxmlformats.org/drawingml/2006/main" noGrp="1"/>
          </p:cNvSpPr>
          <p:nvPr/>
        </p:nvSpPr>
        <p:spPr>
          <a:xfrm xmlns:a="http://schemas.openxmlformats.org/drawingml/2006/main">
            <a:off x="5895975" y="3886200"/>
            <a:ext cx="57435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192C2D"/>
                </a:solidFill>
                <a:latin typeface="Arial"/>
                <a:ea typeface="Arial"/>
                <a:cs typeface="Arial"/>
              </a:defRPr>
            </a:defPPr>
          </a:lstStyle>
          <a:p xmlns:a="http://schemas.openxmlformats.org/drawingml/2006/main">
            <a:pPr>
              <a:defRPr sz="2400" b="1">
                <a:solidFill>
                  <a:srgbClr val="192C2D"/>
                </a:solidFill>
                <a:latin typeface="Arial"/>
                <a:ea typeface="Arial"/>
                <a:cs typeface="Arial"/>
              </a:defRPr>
            </a:pPr>
            <a:r>
              <a:rPr sz="2400" b="1">
                <a:solidFill>
                  <a:srgbClr val="192C2D"/>
                </a:solidFill>
                <a:latin typeface="Arial"/>
                <a:ea typeface="Arial"/>
                <a:cs typeface="Arial"/>
              </a:rPr>
              <a:t>Conexión con la Patagonia</a:t>
            </a:r>
          </a:p>
        </p:txBody>
      </p:sp>
      <p:sp>
        <p:nvSpPr>
          <p:cNvPr id="8" name="Acceso a RN 3 y A010">
            <a:extLst xmlns:a="http://schemas.openxmlformats.org/drawingml/2006/main">
              <a:ext uri="{FF2B5EF4-FFF2-40B4-BE49-F238E27FC236}">
                <a16:creationId xmlns:a16="http://schemas.microsoft.com/office/drawing/2014/main" id="{C966FC0C-CD60-4DB9-BB4B-7505D3207721}"/>
              </a:ext>
            </a:extLst>
          </p:cNvPr>
          <p:cNvSpPr>
            <a:spLocks xmlns:a="http://schemas.openxmlformats.org/drawingml/2006/main" noGrp="1"/>
          </p:cNvSpPr>
          <p:nvPr/>
        </p:nvSpPr>
        <p:spPr>
          <a:xfrm xmlns:a="http://schemas.openxmlformats.org/drawingml/2006/main">
            <a:off x="5895975" y="4343400"/>
            <a:ext cx="5743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Acceso a RN 3 y A010</a:t>
            </a:r>
          </a:p>
        </p:txBody>
      </p:sp>
      <p:sp>
        <p:nvSpPr>
          <p:cNvPr id="9" name="Industria y energía en la región">
            <a:extLst xmlns:a="http://schemas.openxmlformats.org/drawingml/2006/main">
              <a:ext uri="{FF2B5EF4-FFF2-40B4-BE49-F238E27FC236}">
                <a16:creationId xmlns:a16="http://schemas.microsoft.com/office/drawing/2014/main" id="{B162DF84-B8A0-42AA-A3BC-3FAFB6B4DA00}"/>
              </a:ext>
            </a:extLst>
          </p:cNvPr>
          <p:cNvSpPr>
            <a:spLocks xmlns:a="http://schemas.openxmlformats.org/drawingml/2006/main" noGrp="1"/>
          </p:cNvSpPr>
          <p:nvPr/>
        </p:nvSpPr>
        <p:spPr>
          <a:xfrm xmlns:a="http://schemas.openxmlformats.org/drawingml/2006/main">
            <a:off x="5895975" y="4857750"/>
            <a:ext cx="57435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192C2D"/>
                </a:solidFill>
                <a:latin typeface="Arial"/>
                <a:ea typeface="Arial"/>
                <a:cs typeface="Arial"/>
              </a:defRPr>
            </a:defPPr>
          </a:lstStyle>
          <a:p xmlns:a="http://schemas.openxmlformats.org/drawingml/2006/main">
            <a:pPr>
              <a:defRPr sz="2325" b="1">
                <a:solidFill>
                  <a:srgbClr val="192C2D"/>
                </a:solidFill>
                <a:latin typeface="Arial"/>
                <a:ea typeface="Arial"/>
                <a:cs typeface="Arial"/>
              </a:defRPr>
            </a:pPr>
            <a:r>
              <a:rPr sz="2325" b="1">
                <a:solidFill>
                  <a:srgbClr val="192C2D"/>
                </a:solidFill>
                <a:latin typeface="Arial"/>
                <a:ea typeface="Arial"/>
                <a:cs typeface="Arial"/>
              </a:rPr>
              <a:t>Industria y energía en la región</a:t>
            </a:r>
          </a:p>
        </p:txBody>
      </p:sp>
      <p:sp>
        <p:nvSpPr>
          <p:cNvPr id="10" name="Aluar, pesca y actividad portuaria">
            <a:extLst xmlns:a="http://schemas.openxmlformats.org/drawingml/2006/main">
              <a:ext uri="{FF2B5EF4-FFF2-40B4-BE49-F238E27FC236}">
                <a16:creationId xmlns:a16="http://schemas.microsoft.com/office/drawing/2014/main" id="{E60BC116-0E1B-481C-A958-A5A535E07159}"/>
              </a:ext>
            </a:extLst>
          </p:cNvPr>
          <p:cNvSpPr>
            <a:spLocks xmlns:a="http://schemas.openxmlformats.org/drawingml/2006/main" noGrp="1"/>
          </p:cNvSpPr>
          <p:nvPr/>
        </p:nvSpPr>
        <p:spPr>
          <a:xfrm xmlns:a="http://schemas.openxmlformats.org/drawingml/2006/main">
            <a:off x="5895975" y="5314950"/>
            <a:ext cx="5743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667272"/>
                </a:solidFill>
                <a:latin typeface="Arial"/>
                <a:ea typeface="Arial"/>
                <a:cs typeface="Arial"/>
              </a:defRPr>
            </a:defPPr>
          </a:lstStyle>
          <a:p xmlns:a="http://schemas.openxmlformats.org/drawingml/2006/main">
            <a:pPr>
              <a:defRPr sz="1950" b="0">
                <a:solidFill>
                  <a:srgbClr val="667272"/>
                </a:solidFill>
                <a:latin typeface="Arial"/>
                <a:ea typeface="Arial"/>
                <a:cs typeface="Arial"/>
              </a:defRPr>
            </a:pPr>
            <a:r>
              <a:rPr sz="1950" b="0">
                <a:solidFill>
                  <a:srgbClr val="667272"/>
                </a:solidFill>
                <a:latin typeface="Arial"/>
                <a:ea typeface="Arial"/>
                <a:cs typeface="Arial"/>
              </a:rPr>
              <a:t>Aluar, pesca y actividad portuaria</a:t>
            </a:r>
          </a:p>
        </p:txBody>
      </p:sp>
      <p:sp>
        <p:nvSpPr>
          <p:cNvPr id="11" name="Promoción industrial potencial">
            <a:extLst xmlns:a="http://schemas.openxmlformats.org/drawingml/2006/main">
              <a:ext uri="{FF2B5EF4-FFF2-40B4-BE49-F238E27FC236}">
                <a16:creationId xmlns:a16="http://schemas.microsoft.com/office/drawing/2014/main" id="{926705F4-4636-452B-AD0B-8C6AA37E4F2C}"/>
              </a:ext>
            </a:extLst>
          </p:cNvPr>
          <p:cNvSpPr>
            <a:spLocks xmlns:a="http://schemas.openxmlformats.org/drawingml/2006/main" noGrp="1"/>
          </p:cNvSpPr>
          <p:nvPr/>
        </p:nvSpPr>
        <p:spPr>
          <a:xfrm xmlns:a="http://schemas.openxmlformats.org/drawingml/2006/main">
            <a:off x="5895975" y="5867400"/>
            <a:ext cx="57435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9D3827"/>
                </a:solidFill>
                <a:latin typeface="Arial"/>
                <a:ea typeface="Arial"/>
                <a:cs typeface="Arial"/>
              </a:defRPr>
            </a:defPPr>
          </a:lstStyle>
          <a:p xmlns:a="http://schemas.openxmlformats.org/drawingml/2006/main">
            <a:pPr>
              <a:defRPr sz="2175" b="1">
                <a:solidFill>
                  <a:srgbClr val="9D3827"/>
                </a:solidFill>
                <a:latin typeface="Arial"/>
                <a:ea typeface="Arial"/>
                <a:cs typeface="Arial"/>
              </a:defRPr>
            </a:pPr>
            <a:r>
              <a:rPr sz="2175" b="1">
                <a:solidFill>
                  <a:srgbClr val="9D3827"/>
                </a:solidFill>
                <a:latin typeface="Arial"/>
                <a:ea typeface="Arial"/>
                <a:cs typeface="Arial"/>
              </a:rPr>
              <a:t>Promoción industrial potencial</a:t>
            </a:r>
          </a:p>
        </p:txBody>
      </p:sp>
      <p:sp>
        <p:nvSpPr>
          <p:cNvPr id="12" name="Sujeta a proyecto y aprobación">
            <a:extLst xmlns:a="http://schemas.openxmlformats.org/drawingml/2006/main">
              <a:ext uri="{FF2B5EF4-FFF2-40B4-BE49-F238E27FC236}">
                <a16:creationId xmlns:a16="http://schemas.microsoft.com/office/drawing/2014/main" id="{2B30E733-6710-40E3-99FA-D6BAE962E9A3}"/>
              </a:ext>
            </a:extLst>
          </p:cNvPr>
          <p:cNvSpPr>
            <a:spLocks xmlns:a="http://schemas.openxmlformats.org/drawingml/2006/main" noGrp="1"/>
          </p:cNvSpPr>
          <p:nvPr/>
        </p:nvSpPr>
        <p:spPr>
          <a:xfrm xmlns:a="http://schemas.openxmlformats.org/drawingml/2006/main">
            <a:off x="5895975" y="6267450"/>
            <a:ext cx="57435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667272"/>
                </a:solidFill>
                <a:latin typeface="Arial"/>
                <a:ea typeface="Arial"/>
                <a:cs typeface="Arial"/>
              </a:defRPr>
            </a:defPPr>
          </a:lstStyle>
          <a:p xmlns:a="http://schemas.openxmlformats.org/drawingml/2006/main">
            <a:pPr>
              <a:defRPr sz="1800" b="0">
                <a:solidFill>
                  <a:srgbClr val="667272"/>
                </a:solidFill>
                <a:latin typeface="Arial"/>
                <a:ea typeface="Arial"/>
                <a:cs typeface="Arial"/>
              </a:defRPr>
            </a:pPr>
            <a:r>
              <a:rPr sz="1800" b="0">
                <a:solidFill>
                  <a:srgbClr val="667272"/>
                </a:solidFill>
                <a:latin typeface="Arial"/>
                <a:ea typeface="Arial"/>
                <a:cs typeface="Arial"/>
              </a:rPr>
              <a:t>Sujeta a proyecto y aprobación</a:t>
            </a:r>
          </a:p>
        </p:txBody>
      </p:sp>
    </p:spTree>
    <p:extLst>
      <p:ext uri="{BB962C8B-B14F-4D97-AF65-F5344CB8AC3E}">
        <p14:creationId xmlns:p14="http://schemas.microsoft.com/office/powerpoint/2010/main" val="2055489776"/>
      </p:ext>
    </p:extLst>
  </p:cSld>
</p:sld>
</file>

<file path=ppt/slides/slide14.xml><?xml version="1.0" encoding="utf-8"?>
<p:sld xmlns:p="http://schemas.openxmlformats.org/presentationml/2006/main">
  <p:cSld>
    <p:bg>
      <p:bgPr>
        <a:solidFill xmlns:a="http://schemas.openxmlformats.org/drawingml/2006/main">
          <a:srgbClr val="9D3827"/>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5E6F2BD-5162-4998-A29F-FF02427ADBF4}"/>
              </a:ext>
            </a:extLst>
          </p:cNvPr>
          <p:cNvPicPr>
            <a:picLocks xmlns:a="http://schemas.openxmlformats.org/drawingml/2006/main" noChangeAspect="1"/>
          </p:cNvPicPr>
          <p:nvPr/>
        </p:nvPicPr>
        <p:blipFill>
          <a:blip xmlns:r="http://schemas.openxmlformats.org/officeDocument/2006/relationships" xmlns:a="http://schemas.openxmlformats.org/drawingml/2006/main" r:embed="R91a0e0c23b26484b"/>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Oferta directa para inversores">
            <a:extLst xmlns:a="http://schemas.openxmlformats.org/drawingml/2006/main">
              <a:ext uri="{FF2B5EF4-FFF2-40B4-BE49-F238E27FC236}">
                <a16:creationId xmlns:a16="http://schemas.microsoft.com/office/drawing/2014/main" id="{5B62CDE6-F207-4979-81E0-44E826840CF5}"/>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FFFFFF"/>
                </a:solidFill>
                <a:latin typeface="Arial"/>
                <a:ea typeface="Arial"/>
                <a:cs typeface="Arial"/>
              </a:defRPr>
            </a:defPPr>
          </a:lstStyle>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Oferta directa para inversores</a:t>
            </a:r>
          </a:p>
        </p:txBody>
      </p:sp>
      <p:sp>
        <p:nvSpPr>
          <p:cNvPr id="3" name="Acciones, inmuebles&#10;y activos">
            <a:extLst xmlns:a="http://schemas.openxmlformats.org/drawingml/2006/main">
              <a:ext uri="{FF2B5EF4-FFF2-40B4-BE49-F238E27FC236}">
                <a16:creationId xmlns:a16="http://schemas.microsoft.com/office/drawing/2014/main" id="{CC5E5DFF-BDB3-4DEA-8F54-E6C1B31DB1FF}"/>
              </a:ext>
            </a:extLst>
          </p:cNvPr>
          <p:cNvSpPr>
            <a:spLocks xmlns:a="http://schemas.openxmlformats.org/drawingml/2006/main" noGrp="1"/>
          </p:cNvSpPr>
          <p:nvPr/>
        </p:nvSpPr>
        <p:spPr>
          <a:xfrm xmlns:a="http://schemas.openxmlformats.org/drawingml/2006/main">
            <a:off x="552450" y="2505075"/>
            <a:ext cx="6762750"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350" b="1">
                <a:solidFill>
                  <a:srgbClr val="FFFFFF"/>
                </a:solidFill>
                <a:latin typeface="Arial"/>
                <a:ea typeface="Arial"/>
                <a:cs typeface="Arial"/>
              </a:defRPr>
            </a:defPPr>
          </a:lstStyle>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Acciones, inmuebles</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y activos</a:t>
            </a:r>
          </a:p>
        </p:txBody>
      </p:sp>
      <p:sp>
        <p:nvSpPr>
          <p:cNvPr id="4" name="Para empresas de ingeniería que buscan&#10;ampliar su capacidad ">
            <a:extLst xmlns:a="http://schemas.openxmlformats.org/drawingml/2006/main">
              <a:ext uri="{FF2B5EF4-FFF2-40B4-BE49-F238E27FC236}">
                <a16:creationId xmlns:a16="http://schemas.microsoft.com/office/drawing/2014/main" id="{1ED08127-356D-4FA3-A0BB-8D2ECE595D05}"/>
              </a:ext>
            </a:extLst>
          </p:cNvPr>
          <p:cNvSpPr>
            <a:spLocks xmlns:a="http://schemas.openxmlformats.org/drawingml/2006/main" noGrp="1"/>
          </p:cNvSpPr>
          <p:nvPr/>
        </p:nvSpPr>
        <p:spPr>
          <a:xfrm xmlns:a="http://schemas.openxmlformats.org/drawingml/2006/main">
            <a:off x="552450" y="4286250"/>
            <a:ext cx="109537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FFFFFF"/>
                </a:solidFill>
                <a:latin typeface="Arial"/>
                <a:ea typeface="Arial"/>
                <a:cs typeface="Arial"/>
              </a:defRPr>
            </a:defPPr>
          </a:lstStyle>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Para empresas de ingeniería que buscan</a:t>
            </a:r>
          </a:p>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ampliar su capacidad instalada</a:t>
            </a:r>
          </a:p>
        </p:txBody>
      </p:sp>
      <p:sp>
        <p:nvSpPr>
          <p:cNvPr id="5" name="Transferencia de know-how y sistemas de gestión">
            <a:extLst xmlns:a="http://schemas.openxmlformats.org/drawingml/2006/main">
              <a:ext uri="{FF2B5EF4-FFF2-40B4-BE49-F238E27FC236}">
                <a16:creationId xmlns:a16="http://schemas.microsoft.com/office/drawing/2014/main" id="{2DF6BBE9-2BA8-4979-9297-790DEC4D643E}"/>
              </a:ext>
            </a:extLst>
          </p:cNvPr>
          <p:cNvSpPr>
            <a:spLocks xmlns:a="http://schemas.openxmlformats.org/drawingml/2006/main" noGrp="1"/>
          </p:cNvSpPr>
          <p:nvPr/>
        </p:nvSpPr>
        <p:spPr>
          <a:xfrm xmlns:a="http://schemas.openxmlformats.org/drawingml/2006/main">
            <a:off x="552450" y="5362575"/>
            <a:ext cx="110871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1">
                <a:solidFill>
                  <a:srgbClr val="FFFFFF"/>
                </a:solidFill>
                <a:latin typeface="Arial"/>
                <a:ea typeface="Arial"/>
                <a:cs typeface="Arial"/>
              </a:defRPr>
            </a:def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Transferencia de know-how y sistemas de gestión</a:t>
            </a:r>
          </a:p>
        </p:txBody>
      </p:sp>
      <p:sp>
        <p:nvSpPr>
          <p:cNvPr id="6" name="Marcelo Bincaz">
            <a:extLst xmlns:a="http://schemas.openxmlformats.org/drawingml/2006/main">
              <a:ext uri="{FF2B5EF4-FFF2-40B4-BE49-F238E27FC236}">
                <a16:creationId xmlns:a16="http://schemas.microsoft.com/office/drawing/2014/main" id="{6D0FB420-B3CC-47BE-A157-35AF457B1C67}"/>
              </a:ext>
            </a:extLst>
          </p:cNvPr>
          <p:cNvSpPr>
            <a:spLocks xmlns:a="http://schemas.openxmlformats.org/drawingml/2006/main" noGrp="1"/>
          </p:cNvSpPr>
          <p:nvPr/>
        </p:nvSpPr>
        <p:spPr>
          <a:xfrm xmlns:a="http://schemas.openxmlformats.org/drawingml/2006/main">
            <a:off x="552450" y="6086475"/>
            <a:ext cx="5143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FFFFFF"/>
                </a:solidFill>
                <a:latin typeface="Arial"/>
                <a:ea typeface="Arial"/>
                <a:cs typeface="Arial"/>
              </a:defRPr>
            </a:defPPr>
          </a:lstStyle>
          <a:p xmlns:a="http://schemas.openxmlformats.org/drawingml/2006/main">
            <a:pPr>
              <a:defRPr sz="1875" b="1">
                <a:solidFill>
                  <a:srgbClr val="FFFFFF"/>
                </a:solidFill>
                <a:latin typeface="Arial"/>
                <a:ea typeface="Arial"/>
                <a:cs typeface="Arial"/>
              </a:defRPr>
            </a:pPr>
            <a:r>
              <a:rPr sz="1875" b="1">
                <a:solidFill>
                  <a:srgbClr val="FFFFFF"/>
                </a:solidFill>
                <a:latin typeface="Arial"/>
                <a:ea typeface="Arial"/>
                <a:cs typeface="Arial"/>
              </a:rPr>
              <a:t>Marcelo Bincaz</a:t>
            </a:r>
          </a:p>
        </p:txBody>
      </p:sp>
      <p:pic>
        <p:nvPicPr>
          <p:cNvPr id="7" name="Acceso whatsapp">
            <ns0:hlinkClick xmlns:ns0="http://schemas.openxmlformats.org/drawingml/2006/main" xmlns:ns1="http://schemas.openxmlformats.org/officeDocument/2006/relationships" ns1:id="rIdPhotoLink1"/>
            <a:extLst xmlns:a="http://schemas.openxmlformats.org/drawingml/2006/main">
              <a:ext uri="{FF2B5EF4-FFF2-40B4-BE49-F238E27FC236}">
                <a16:creationId xmlns:a16="http://schemas.microsoft.com/office/drawing/2014/main" id="{F330446C-E46B-4162-BC1B-B66494536C5C}"/>
              </a:ext>
            </a:extLst>
          </p:cNvPr>
          <p:cNvPicPr>
            <a:picLocks xmlns:a="http://schemas.openxmlformats.org/drawingml/2006/main" noChangeAspect="1"/>
          </p:cNvPicPr>
          <p:nvPr/>
        </p:nvPicPr>
        <p:blipFill>
          <a:blip xmlns:r="http://schemas.openxmlformats.org/officeDocument/2006/relationships" xmlns:a="http://schemas.openxmlformats.org/drawingml/2006/main" r:embed="R6ad28872cb444b10"/>
          <a:stretch xmlns:a="http://schemas.openxmlformats.org/drawingml/2006/main"/>
        </p:blipFill>
        <p:spPr>
          <a:xfrm xmlns:a="http://schemas.openxmlformats.org/drawingml/2006/main">
            <a:off x="552450" y="6429375"/>
            <a:ext cx="247650" cy="247650"/>
          </a:xfrm>
          <a:prstGeom xmlns:a="http://schemas.openxmlformats.org/drawingml/2006/main" prst="rect">
            <a:avLst/>
          </a:prstGeom>
        </p:spPr>
      </p:pic>
      <p:sp>
        <p:nvSpPr>
          <p:cNvPr id="8" name="280 4616361">
            <ns0:hlinkClick xmlns:ns0="http://schemas.openxmlformats.org/drawingml/2006/main" xmlns:ns1="http://schemas.openxmlformats.org/officeDocument/2006/relationships" ns1:id="rIdContact1"/>
            <a:extLst xmlns:a="http://schemas.openxmlformats.org/drawingml/2006/main">
              <a:ext uri="{FF2B5EF4-FFF2-40B4-BE49-F238E27FC236}">
                <a16:creationId xmlns:a16="http://schemas.microsoft.com/office/drawing/2014/main" id="{A4E7C50C-29C5-4562-8F12-F5D9910D11FA}"/>
              </a:ext>
            </a:extLst>
          </p:cNvPr>
          <p:cNvSpPr>
            <a:spLocks xmlns:a="http://schemas.openxmlformats.org/drawingml/2006/main" noGrp="1"/>
          </p:cNvSpPr>
          <p:nvPr/>
        </p:nvSpPr>
        <p:spPr>
          <a:xfrm xmlns:a="http://schemas.openxmlformats.org/drawingml/2006/main">
            <a:off x="914400" y="6419850"/>
            <a:ext cx="47815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FFFFFF"/>
                </a:solidFill>
                <a:latin typeface="Arial"/>
                <a:ea typeface="Arial"/>
                <a:cs typeface="Arial"/>
              </a:defRPr>
            </a:defPPr>
          </a:lstStyle>
          <a:p xmlns:a="http://schemas.openxmlformats.org/drawingml/2006/main">
            <a:pPr>
              <a:defRPr sz="1875" b="1">
                <a:solidFill>
                  <a:srgbClr val="FFFFFF"/>
                </a:solidFill>
                <a:latin typeface="Arial"/>
                <a:ea typeface="Arial"/>
                <a:cs typeface="Arial"/>
              </a:defRPr>
            </a:pPr>
            <a:r>
              <a:rPr sz="1875" b="1">
                <a:solidFill>
                  <a:srgbClr val="FFFFFF"/>
                </a:solidFill>
                <a:latin typeface="Arial"/>
                <a:ea typeface="Arial"/>
                <a:cs typeface="Arial"/>
              </a:rPr>
              <a:t>280 4616361</a:t>
            </a:r>
          </a:p>
        </p:txBody>
      </p:sp>
      <p:sp>
        <p:nvSpPr>
          <p:cNvPr id="9" name="Correo electrónico&#10;marcelobincaz@gmail.com">
            <ns2:hlinkClick xmlns:ns2="http://schemas.openxmlformats.org/drawingml/2006/main" xmlns:ns3="http://schemas.openxmlformats.org/officeDocument/2006/relationships" ns3:id="rIdContact2"/>
            <a:extLst xmlns:a="http://schemas.openxmlformats.org/drawingml/2006/main">
              <a:ext uri="{FF2B5EF4-FFF2-40B4-BE49-F238E27FC236}">
                <a16:creationId xmlns:a16="http://schemas.microsoft.com/office/drawing/2014/main" id="{98114D48-DF17-46E7-8841-C2FBBCB27E49}"/>
              </a:ext>
            </a:extLst>
          </p:cNvPr>
          <p:cNvSpPr>
            <a:spLocks xmlns:a="http://schemas.openxmlformats.org/drawingml/2006/main" noGrp="1"/>
          </p:cNvSpPr>
          <p:nvPr/>
        </p:nvSpPr>
        <p:spPr>
          <a:xfrm xmlns:a="http://schemas.openxmlformats.org/drawingml/2006/main">
            <a:off x="6496050" y="6086475"/>
            <a:ext cx="5143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FFFFFF"/>
                </a:solidFill>
                <a:latin typeface="Arial"/>
                <a:ea typeface="Arial"/>
                <a:cs typeface="Arial"/>
              </a:defRPr>
            </a:defPPr>
          </a:lstStyle>
          <a:p xmlns:a="http://schemas.openxmlformats.org/drawingml/2006/main">
            <a:pPr>
              <a:defRPr sz="1875" b="1">
                <a:solidFill>
                  <a:srgbClr val="FFFFFF"/>
                </a:solidFill>
                <a:latin typeface="Arial"/>
                <a:ea typeface="Arial"/>
                <a:cs typeface="Arial"/>
              </a:defRPr>
            </a:pPr>
            <a:r>
              <a:rPr sz="1875" b="1">
                <a:solidFill>
                  <a:srgbClr val="FFFFFF"/>
                </a:solidFill>
                <a:latin typeface="Arial"/>
                <a:ea typeface="Arial"/>
                <a:cs typeface="Arial"/>
              </a:rPr>
              <a:t>Correo electrónico</a:t>
            </a:r>
          </a:p>
          <a:p xmlns:a="http://schemas.openxmlformats.org/drawingml/2006/main">
            <a:pPr>
              <a:defRPr sz="1875" b="1">
                <a:solidFill>
                  <a:srgbClr val="FFFFFF"/>
                </a:solidFill>
                <a:latin typeface="Arial"/>
                <a:ea typeface="Arial"/>
                <a:cs typeface="Arial"/>
              </a:defRPr>
            </a:pPr>
            <a:r>
              <a:rPr sz="1875" b="1">
                <a:solidFill>
                  <a:srgbClr val="FFFFFF"/>
                </a:solidFill>
                <a:latin typeface="Arial"/>
                <a:ea typeface="Arial"/>
                <a:cs typeface="Arial"/>
              </a:rPr>
              <a:t>marcelobincaz@gmail.com</a:t>
            </a:r>
          </a:p>
        </p:txBody>
      </p:sp>
    </p:spTree>
    <p:extLst>
      <p:ext uri="{BB962C8B-B14F-4D97-AF65-F5344CB8AC3E}">
        <p14:creationId xmlns:p14="http://schemas.microsoft.com/office/powerpoint/2010/main" val="1104148120"/>
      </p:ext>
    </p:extLst>
  </p:cSld>
</p:sld>
</file>

<file path=ppt/slides/slide15.xml><?xml version="1.0" encoding="utf-8"?>
<p:sld xmlns:p="http://schemas.openxmlformats.org/presentationml/2006/main">
  <p:cSld>
    <p:bg>
      <p:bgPr>
        <a:solidFill xmlns:a="http://schemas.openxmlformats.org/drawingml/2006/main">
          <a:srgbClr val="F6F3ED"/>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22B81434-5B78-43E0-BEB5-23C379FB4E10}"/>
              </a:ext>
            </a:extLst>
          </p:cNvPr>
          <p:cNvPicPr>
            <a:picLocks xmlns:a="http://schemas.openxmlformats.org/drawingml/2006/main" noChangeAspect="1"/>
          </p:cNvPicPr>
          <p:nvPr/>
        </p:nvPicPr>
        <p:blipFill>
          <a:blip xmlns:r="http://schemas.openxmlformats.org/officeDocument/2006/relationships" xmlns:a="http://schemas.openxmlformats.org/drawingml/2006/main" r:embed="Rf2c2d396bb0e4967"/>
          <a:stretch xmlns:a="http://schemas.openxmlformats.org/drawingml/2006/main"/>
        </p:blipFill>
        <p:spPr>
          <a:xfrm xmlns:a="http://schemas.openxmlformats.org/drawingml/2006/main">
            <a:off x="8918744" y="304800"/>
            <a:ext cx="2717462" cy="657225"/>
          </a:xfrm>
          <a:prstGeom xmlns:a="http://schemas.openxmlformats.org/drawingml/2006/main" prst="rect">
            <a:avLst/>
          </a:prstGeom>
        </p:spPr>
      </p:pic>
      <p:sp>
        <p:nvSpPr>
          <p:cNvPr id="2" name="Contacto y documentación">
            <a:extLst xmlns:a="http://schemas.openxmlformats.org/drawingml/2006/main">
              <a:ext uri="{FF2B5EF4-FFF2-40B4-BE49-F238E27FC236}">
                <a16:creationId xmlns:a16="http://schemas.microsoft.com/office/drawing/2014/main" id="{FA1EE22A-366B-4109-B8CF-D6DDB7A077AE}"/>
              </a:ext>
            </a:extLst>
          </p:cNvPr>
          <p:cNvSpPr>
            <a:spLocks xmlns:a="http://schemas.openxmlformats.org/drawingml/2006/main" noGrp="1"/>
          </p:cNvSpPr>
          <p:nvPr/>
        </p:nvSpPr>
        <p:spPr>
          <a:xfrm xmlns:a="http://schemas.openxmlformats.org/drawingml/2006/main">
            <a:off x="552450" y="1304925"/>
            <a:ext cx="110871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900" b="1">
                <a:solidFill>
                  <a:srgbClr val="192C2D"/>
                </a:solidFill>
                <a:latin typeface="Arial"/>
                <a:ea typeface="Arial"/>
                <a:cs typeface="Arial"/>
              </a:defRPr>
            </a:defPPr>
          </a:lstStyle>
          <a:p xmlns:a="http://schemas.openxmlformats.org/drawingml/2006/main">
            <a:pPr>
              <a:defRPr sz="3900" b="1">
                <a:solidFill>
                  <a:srgbClr val="192C2D"/>
                </a:solidFill>
                <a:latin typeface="Arial"/>
                <a:ea typeface="Arial"/>
                <a:cs typeface="Arial"/>
              </a:defRPr>
            </a:pPr>
            <a:r>
              <a:rPr sz="3900" b="1">
                <a:solidFill>
                  <a:srgbClr val="192C2D"/>
                </a:solidFill>
                <a:latin typeface="Arial"/>
                <a:ea typeface="Arial"/>
                <a:cs typeface="Arial"/>
              </a:rPr>
              <a:t>Contacto y documentación</a:t>
            </a:r>
          </a:p>
        </p:txBody>
      </p:sp>
      <p:sp>
        <p:nvSpPr>
          <p:cNvPr id="3" name="Marcelo Bincaz">
            <a:extLst xmlns:a="http://schemas.openxmlformats.org/drawingml/2006/main">
              <a:ext uri="{FF2B5EF4-FFF2-40B4-BE49-F238E27FC236}">
                <a16:creationId xmlns:a16="http://schemas.microsoft.com/office/drawing/2014/main" id="{84A81214-C4E1-4A2A-88E2-6290D9295C4C}"/>
              </a:ext>
            </a:extLst>
          </p:cNvPr>
          <p:cNvSpPr>
            <a:spLocks xmlns:a="http://schemas.openxmlformats.org/drawingml/2006/main" noGrp="1"/>
          </p:cNvSpPr>
          <p:nvPr/>
        </p:nvSpPr>
        <p:spPr>
          <a:xfrm xmlns:a="http://schemas.openxmlformats.org/drawingml/2006/main">
            <a:off x="552450" y="2276475"/>
            <a:ext cx="55245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192C2D"/>
                </a:solidFill>
                <a:latin typeface="Arial"/>
                <a:ea typeface="Arial"/>
                <a:cs typeface="Arial"/>
              </a:defRPr>
            </a:defPPr>
          </a:lstStyle>
          <a:p xmlns:a="http://schemas.openxmlformats.org/drawingml/2006/main">
            <a:pPr>
              <a:defRPr sz="2700" b="1">
                <a:solidFill>
                  <a:srgbClr val="192C2D"/>
                </a:solidFill>
                <a:latin typeface="Arial"/>
                <a:ea typeface="Arial"/>
                <a:cs typeface="Arial"/>
              </a:defRPr>
            </a:pPr>
            <a:r>
              <a:rPr sz="2700" b="1">
                <a:solidFill>
                  <a:srgbClr val="192C2D"/>
                </a:solidFill>
                <a:latin typeface="Arial"/>
                <a:ea typeface="Arial"/>
                <a:cs typeface="Arial"/>
              </a:rPr>
              <a:t>Marcelo Bincaz</a:t>
            </a:r>
          </a:p>
        </p:txBody>
      </p:sp>
      <p:sp>
        <p:nvSpPr>
          <p:cNvPr id="4" name="Instagram: @elmaipuensesa">
            <ns0:hlinkClick xmlns:ns0="http://schemas.openxmlformats.org/drawingml/2006/main" xmlns:ns1="http://schemas.openxmlformats.org/officeDocument/2006/relationships" ns1:id="rIdContact3"/>
            <a:extLst xmlns:a="http://schemas.openxmlformats.org/drawingml/2006/main">
              <a:ext uri="{FF2B5EF4-FFF2-40B4-BE49-F238E27FC236}">
                <a16:creationId xmlns:a16="http://schemas.microsoft.com/office/drawing/2014/main" id="{80164205-6918-4856-9D30-7EDBB15053E9}"/>
              </a:ext>
            </a:extLst>
          </p:cNvPr>
          <p:cNvSpPr>
            <a:spLocks xmlns:a="http://schemas.openxmlformats.org/drawingml/2006/main" noGrp="1"/>
          </p:cNvSpPr>
          <p:nvPr/>
        </p:nvSpPr>
        <p:spPr>
          <a:xfrm xmlns:a="http://schemas.openxmlformats.org/drawingml/2006/main">
            <a:off x="6943725" y="2371725"/>
            <a:ext cx="46958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9D3827"/>
                </a:solidFill>
                <a:latin typeface="Arial"/>
                <a:ea typeface="Arial"/>
                <a:cs typeface="Arial"/>
              </a:defRPr>
            </a:defPPr>
          </a:lstStyle>
          <a:p xmlns:a="http://schemas.openxmlformats.org/drawingml/2006/main">
            <a:pPr>
              <a:defRPr sz="1950" b="1">
                <a:solidFill>
                  <a:srgbClr val="9D3827"/>
                </a:solidFill>
                <a:latin typeface="Arial"/>
                <a:ea typeface="Arial"/>
                <a:cs typeface="Arial"/>
              </a:defRPr>
            </a:pPr>
            <a:r>
              <a:rPr sz="1950" b="1">
                <a:solidFill>
                  <a:srgbClr val="9D3827"/>
                </a:solidFill>
                <a:latin typeface="Arial"/>
                <a:ea typeface="Arial"/>
                <a:cs typeface="Arial"/>
              </a:rPr>
              <a:t>Instagram: @elmaipuensesa</a:t>
            </a:r>
          </a:p>
        </p:txBody>
      </p:sp>
      <p:sp>
        <p:nvSpPr>
          <p:cNvPr id="5" name="WhatsApp">
            <ns2:hlinkClick xmlns:ns2="http://schemas.openxmlformats.org/drawingml/2006/main" xmlns:ns3="http://schemas.openxmlformats.org/officeDocument/2006/relationships" ns3:id="rIdContact4"/>
            <a:extLst xmlns:a="http://schemas.openxmlformats.org/drawingml/2006/main">
              <a:ext uri="{FF2B5EF4-FFF2-40B4-BE49-F238E27FC236}">
                <a16:creationId xmlns:a16="http://schemas.microsoft.com/office/drawing/2014/main" id="{F21FC2FE-85AA-4587-894E-E211185BAA92}"/>
              </a:ext>
            </a:extLst>
          </p:cNvPr>
          <p:cNvSpPr>
            <a:spLocks xmlns:a="http://schemas.openxmlformats.org/drawingml/2006/main" noGrp="1"/>
          </p:cNvSpPr>
          <p:nvPr/>
        </p:nvSpPr>
        <p:spPr>
          <a:xfrm xmlns:a="http://schemas.openxmlformats.org/drawingml/2006/main">
            <a:off x="552450" y="3038475"/>
            <a:ext cx="333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WhatsApp</a:t>
            </a:r>
          </a:p>
        </p:txBody>
      </p:sp>
      <p:sp>
        <p:nvSpPr>
          <p:cNvPr id="6" name="Correo electrónico">
            <ns4:hlinkClick xmlns:ns4="http://schemas.openxmlformats.org/drawingml/2006/main" xmlns:ns5="http://schemas.openxmlformats.org/officeDocument/2006/relationships" ns5:id="rIdContact5"/>
            <a:extLst xmlns:a="http://schemas.openxmlformats.org/drawingml/2006/main">
              <a:ext uri="{FF2B5EF4-FFF2-40B4-BE49-F238E27FC236}">
                <a16:creationId xmlns:a16="http://schemas.microsoft.com/office/drawing/2014/main" id="{9B66A5EB-3F7B-4CB9-B526-120AF56BCDA9}"/>
              </a:ext>
            </a:extLst>
          </p:cNvPr>
          <p:cNvSpPr>
            <a:spLocks xmlns:a="http://schemas.openxmlformats.org/drawingml/2006/main" noGrp="1"/>
          </p:cNvSpPr>
          <p:nvPr/>
        </p:nvSpPr>
        <p:spPr>
          <a:xfrm xmlns:a="http://schemas.openxmlformats.org/drawingml/2006/main">
            <a:off x="4429125" y="3038475"/>
            <a:ext cx="333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Correo electrónico</a:t>
            </a:r>
          </a:p>
        </p:txBody>
      </p:sp>
      <p:sp>
        <p:nvSpPr>
          <p:cNvPr id="7" name="Descargar archivos">
            <ns6:hlinkClick xmlns:ns6="http://schemas.openxmlformats.org/drawingml/2006/main" xmlns:ns7="http://schemas.openxmlformats.org/officeDocument/2006/relationships" ns7:id="rIdContact6"/>
            <a:extLst xmlns:a="http://schemas.openxmlformats.org/drawingml/2006/main">
              <a:ext uri="{FF2B5EF4-FFF2-40B4-BE49-F238E27FC236}">
                <a16:creationId xmlns:a16="http://schemas.microsoft.com/office/drawing/2014/main" id="{CF7740D8-2862-4A7D-B460-D53A8C0686F9}"/>
              </a:ext>
            </a:extLst>
          </p:cNvPr>
          <p:cNvSpPr>
            <a:spLocks xmlns:a="http://schemas.openxmlformats.org/drawingml/2006/main" noGrp="1"/>
          </p:cNvSpPr>
          <p:nvPr/>
        </p:nvSpPr>
        <p:spPr>
          <a:xfrm xmlns:a="http://schemas.openxmlformats.org/drawingml/2006/main">
            <a:off x="8305800" y="3038475"/>
            <a:ext cx="333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1">
                <a:solidFill>
                  <a:srgbClr val="192C2D"/>
                </a:solidFill>
                <a:latin typeface="Arial"/>
                <a:ea typeface="Arial"/>
                <a:cs typeface="Arial"/>
              </a:defRPr>
            </a:defPPr>
          </a:lstStyle>
          <a:p xmlns:a="http://schemas.openxmlformats.org/drawingml/2006/main">
            <a:pPr>
              <a:defRPr sz="2250" b="1">
                <a:solidFill>
                  <a:srgbClr val="192C2D"/>
                </a:solidFill>
                <a:latin typeface="Arial"/>
                <a:ea typeface="Arial"/>
                <a:cs typeface="Arial"/>
              </a:defRPr>
            </a:pPr>
            <a:r>
              <a:rPr sz="2250" b="1">
                <a:solidFill>
                  <a:srgbClr val="192C2D"/>
                </a:solidFill>
                <a:latin typeface="Arial"/>
                <a:ea typeface="Arial"/>
                <a:cs typeface="Arial"/>
              </a:rPr>
              <a:t>Descargar archivos</a:t>
            </a:r>
          </a:p>
        </p:txBody>
      </p:sp>
      <p:pic>
        <p:nvPicPr>
          <p:cNvPr id="8" name="Acceso whatsapp">
            <ns0:hlinkClick xmlns:ns0="http://schemas.openxmlformats.org/drawingml/2006/main" xmlns:ns1="http://schemas.openxmlformats.org/officeDocument/2006/relationships" ns1:id="rIdPhotoLink2"/>
            <a:extLst xmlns:a="http://schemas.openxmlformats.org/drawingml/2006/main">
              <a:ext uri="{FF2B5EF4-FFF2-40B4-BE49-F238E27FC236}">
                <a16:creationId xmlns:a16="http://schemas.microsoft.com/office/drawing/2014/main" id="{27516889-AA06-4D18-95E5-E248809183D7}"/>
              </a:ext>
            </a:extLst>
          </p:cNvPr>
          <p:cNvPicPr>
            <a:picLocks xmlns:a="http://schemas.openxmlformats.org/drawingml/2006/main" noChangeAspect="1"/>
          </p:cNvPicPr>
          <p:nvPr/>
        </p:nvPicPr>
        <p:blipFill>
          <a:blip xmlns:r="http://schemas.openxmlformats.org/officeDocument/2006/relationships" xmlns:a="http://schemas.openxmlformats.org/drawingml/2006/main" r:embed="Rb488fa2521d14b5f"/>
          <a:stretch xmlns:a="http://schemas.openxmlformats.org/drawingml/2006/main"/>
        </p:blipFill>
        <p:spPr>
          <a:xfrm xmlns:a="http://schemas.openxmlformats.org/drawingml/2006/main">
            <a:off x="552450" y="3533775"/>
            <a:ext cx="1714500" cy="1714500"/>
          </a:xfrm>
          <a:prstGeom xmlns:a="http://schemas.openxmlformats.org/drawingml/2006/main" prst="rect">
            <a:avLst/>
          </a:prstGeom>
        </p:spPr>
      </p:pic>
      <p:pic>
        <p:nvPicPr>
          <p:cNvPr id="9" name="Acceso email">
            <ns0:hlinkClick xmlns:ns0="http://schemas.openxmlformats.org/drawingml/2006/main" xmlns:ns1="http://schemas.openxmlformats.org/officeDocument/2006/relationships" ns1:id="rIdPhotoLink3"/>
            <a:extLst xmlns:a="http://schemas.openxmlformats.org/drawingml/2006/main">
              <a:ext uri="{FF2B5EF4-FFF2-40B4-BE49-F238E27FC236}">
                <a16:creationId xmlns:a16="http://schemas.microsoft.com/office/drawing/2014/main" id="{0827E4E6-C0F9-477C-A9CF-D3234F3978F9}"/>
              </a:ext>
            </a:extLst>
          </p:cNvPr>
          <p:cNvPicPr>
            <a:picLocks xmlns:a="http://schemas.openxmlformats.org/drawingml/2006/main" noChangeAspect="1"/>
          </p:cNvPicPr>
          <p:nvPr/>
        </p:nvPicPr>
        <p:blipFill>
          <a:blip xmlns:r="http://schemas.openxmlformats.org/officeDocument/2006/relationships" xmlns:a="http://schemas.openxmlformats.org/drawingml/2006/main" r:embed="Rb95e2d0ca87442d1"/>
          <a:stretch xmlns:a="http://schemas.openxmlformats.org/drawingml/2006/main"/>
        </p:blipFill>
        <p:spPr>
          <a:xfrm xmlns:a="http://schemas.openxmlformats.org/drawingml/2006/main">
            <a:off x="4429125" y="3533775"/>
            <a:ext cx="1714500" cy="1714500"/>
          </a:xfrm>
          <a:prstGeom xmlns:a="http://schemas.openxmlformats.org/drawingml/2006/main" prst="rect">
            <a:avLst/>
          </a:prstGeom>
        </p:spPr>
      </p:pic>
      <p:pic>
        <p:nvPicPr>
          <p:cNvPr id="10" name="Acceso archivos">
            <ns0:hlinkClick xmlns:ns0="http://schemas.openxmlformats.org/drawingml/2006/main" xmlns:ns1="http://schemas.openxmlformats.org/officeDocument/2006/relationships" ns1:id="rIdPhotoLink4"/>
            <a:extLst xmlns:a="http://schemas.openxmlformats.org/drawingml/2006/main">
              <a:ext uri="{FF2B5EF4-FFF2-40B4-BE49-F238E27FC236}">
                <a16:creationId xmlns:a16="http://schemas.microsoft.com/office/drawing/2014/main" id="{D46D0BB0-1B04-42B3-AC9B-BDB5E666E669}"/>
              </a:ext>
            </a:extLst>
          </p:cNvPr>
          <p:cNvPicPr>
            <a:picLocks xmlns:a="http://schemas.openxmlformats.org/drawingml/2006/main" noChangeAspect="1"/>
          </p:cNvPicPr>
          <p:nvPr/>
        </p:nvPicPr>
        <p:blipFill>
          <a:blip xmlns:r="http://schemas.openxmlformats.org/officeDocument/2006/relationships" xmlns:a="http://schemas.openxmlformats.org/drawingml/2006/main" r:embed="R311fcbdcd56b4a80"/>
          <a:stretch xmlns:a="http://schemas.openxmlformats.org/drawingml/2006/main"/>
        </p:blipFill>
        <p:spPr>
          <a:xfrm xmlns:a="http://schemas.openxmlformats.org/drawingml/2006/main">
            <a:off x="8305800" y="3533775"/>
            <a:ext cx="1714500" cy="1714500"/>
          </a:xfrm>
          <a:prstGeom xmlns:a="http://schemas.openxmlformats.org/drawingml/2006/main" prst="rect">
            <a:avLst/>
          </a:prstGeom>
        </p:spPr>
      </p:pic>
      <p:pic>
        <p:nvPicPr>
          <p:cNvPr id="11" name="Acceso whatsapp">
            <ns0:hlinkClick xmlns:ns0="http://schemas.openxmlformats.org/drawingml/2006/main" xmlns:ns1="http://schemas.openxmlformats.org/officeDocument/2006/relationships" ns1:id="rIdPhotoLink5"/>
            <a:extLst xmlns:a="http://schemas.openxmlformats.org/drawingml/2006/main">
              <a:ext uri="{FF2B5EF4-FFF2-40B4-BE49-F238E27FC236}">
                <a16:creationId xmlns:a16="http://schemas.microsoft.com/office/drawing/2014/main" id="{61C23B62-3A93-47ED-9241-CDE27CDD10AB}"/>
              </a:ext>
            </a:extLst>
          </p:cNvPr>
          <p:cNvPicPr>
            <a:picLocks xmlns:a="http://schemas.openxmlformats.org/drawingml/2006/main" noChangeAspect="1"/>
          </p:cNvPicPr>
          <p:nvPr/>
        </p:nvPicPr>
        <p:blipFill>
          <a:blip xmlns:r="http://schemas.openxmlformats.org/officeDocument/2006/relationships" xmlns:a="http://schemas.openxmlformats.org/drawingml/2006/main" r:embed="R37636104030d40ac"/>
          <a:stretch xmlns:a="http://schemas.openxmlformats.org/drawingml/2006/main"/>
        </p:blipFill>
        <p:spPr>
          <a:xfrm xmlns:a="http://schemas.openxmlformats.org/drawingml/2006/main">
            <a:off x="552450" y="5476875"/>
            <a:ext cx="266700" cy="266700"/>
          </a:xfrm>
          <a:prstGeom xmlns:a="http://schemas.openxmlformats.org/drawingml/2006/main" prst="rect">
            <a:avLst/>
          </a:prstGeom>
        </p:spPr>
      </p:pic>
      <p:sp>
        <p:nvSpPr>
          <p:cNvPr id="12" name="+54 9 280 4616361">
            <ns8:hlinkClick xmlns:ns8="http://schemas.openxmlformats.org/drawingml/2006/main" xmlns:ns9="http://schemas.openxmlformats.org/officeDocument/2006/relationships" ns9:id="rIdContact7"/>
            <a:extLst xmlns:a="http://schemas.openxmlformats.org/drawingml/2006/main">
              <a:ext uri="{FF2B5EF4-FFF2-40B4-BE49-F238E27FC236}">
                <a16:creationId xmlns:a16="http://schemas.microsoft.com/office/drawing/2014/main" id="{BBA4B1E8-7A9F-4BB6-AFAE-D909ADDA9930}"/>
              </a:ext>
            </a:extLst>
          </p:cNvPr>
          <p:cNvSpPr>
            <a:spLocks xmlns:a="http://schemas.openxmlformats.org/drawingml/2006/main" noGrp="1"/>
          </p:cNvSpPr>
          <p:nvPr/>
        </p:nvSpPr>
        <p:spPr>
          <a:xfrm xmlns:a="http://schemas.openxmlformats.org/drawingml/2006/main">
            <a:off x="952500" y="5457825"/>
            <a:ext cx="30003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192C2D"/>
                </a:solidFill>
                <a:latin typeface="Arial"/>
                <a:ea typeface="Arial"/>
                <a:cs typeface="Arial"/>
              </a:defRPr>
            </a:defPPr>
          </a:lstStyle>
          <a:p xmlns:a="http://schemas.openxmlformats.org/drawingml/2006/main">
            <a:pPr>
              <a:defRPr sz="1950" b="1">
                <a:solidFill>
                  <a:srgbClr val="192C2D"/>
                </a:solidFill>
                <a:latin typeface="Arial"/>
                <a:ea typeface="Arial"/>
                <a:cs typeface="Arial"/>
              </a:defRPr>
            </a:pPr>
            <a:r>
              <a:rPr sz="1950" b="1">
                <a:solidFill>
                  <a:srgbClr val="192C2D"/>
                </a:solidFill>
                <a:latin typeface="Arial"/>
                <a:ea typeface="Arial"/>
                <a:cs typeface="Arial"/>
              </a:rPr>
              <a:t>+54 9 280 4616361</a:t>
            </a:r>
          </a:p>
        </p:txBody>
      </p:sp>
      <p:sp>
        <p:nvSpPr>
          <p:cNvPr id="13" name="marcelobincaz@gmail.com">
            <ns10:hlinkClick xmlns:ns10="http://schemas.openxmlformats.org/drawingml/2006/main" xmlns:ns11="http://schemas.openxmlformats.org/officeDocument/2006/relationships" ns11:id="rIdContact8"/>
            <a:extLst xmlns:a="http://schemas.openxmlformats.org/drawingml/2006/main">
              <a:ext uri="{FF2B5EF4-FFF2-40B4-BE49-F238E27FC236}">
                <a16:creationId xmlns:a16="http://schemas.microsoft.com/office/drawing/2014/main" id="{B9E60E5C-5687-4A31-AB34-D96E7EC807D4}"/>
              </a:ext>
            </a:extLst>
          </p:cNvPr>
          <p:cNvSpPr>
            <a:spLocks xmlns:a="http://schemas.openxmlformats.org/drawingml/2006/main" noGrp="1"/>
          </p:cNvSpPr>
          <p:nvPr/>
        </p:nvSpPr>
        <p:spPr>
          <a:xfrm xmlns:a="http://schemas.openxmlformats.org/drawingml/2006/main">
            <a:off x="4429125" y="5476875"/>
            <a:ext cx="340042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192C2D"/>
                </a:solidFill>
                <a:latin typeface="Arial"/>
                <a:ea typeface="Arial"/>
                <a:cs typeface="Arial"/>
              </a:defRPr>
            </a:defPPr>
          </a:lstStyle>
          <a:p xmlns:a="http://schemas.openxmlformats.org/drawingml/2006/main">
            <a:pPr>
              <a:defRPr sz="1800" b="1">
                <a:solidFill>
                  <a:srgbClr val="192C2D"/>
                </a:solidFill>
                <a:latin typeface="Arial"/>
                <a:ea typeface="Arial"/>
                <a:cs typeface="Arial"/>
              </a:defRPr>
            </a:pPr>
            <a:r>
              <a:rPr sz="1800" b="1">
                <a:solidFill>
                  <a:srgbClr val="192C2D"/>
                </a:solidFill>
                <a:latin typeface="Arial"/>
                <a:ea typeface="Arial"/>
                <a:cs typeface="Arial"/>
              </a:rPr>
              <a:t>marcelobincaz@gmail.com</a:t>
            </a:r>
          </a:p>
        </p:txBody>
      </p:sp>
      <p:sp>
        <p:nvSpPr>
          <p:cNvPr id="14" name="Presentaciones y perfil PDF">
            <ns12:hlinkClick xmlns:ns12="http://schemas.openxmlformats.org/drawingml/2006/main" xmlns:ns13="http://schemas.openxmlformats.org/officeDocument/2006/relationships" ns13:id="rIdContact9"/>
            <a:extLst xmlns:a="http://schemas.openxmlformats.org/drawingml/2006/main">
              <a:ext uri="{FF2B5EF4-FFF2-40B4-BE49-F238E27FC236}">
                <a16:creationId xmlns:a16="http://schemas.microsoft.com/office/drawing/2014/main" id="{BA04820A-4346-4D6C-B1C4-35ECDA7A8CE7}"/>
              </a:ext>
            </a:extLst>
          </p:cNvPr>
          <p:cNvSpPr>
            <a:spLocks xmlns:a="http://schemas.openxmlformats.org/drawingml/2006/main" noGrp="1"/>
          </p:cNvSpPr>
          <p:nvPr/>
        </p:nvSpPr>
        <p:spPr>
          <a:xfrm xmlns:a="http://schemas.openxmlformats.org/drawingml/2006/main">
            <a:off x="8305800" y="5476875"/>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192C2D"/>
                </a:solidFill>
                <a:latin typeface="Arial"/>
                <a:ea typeface="Arial"/>
                <a:cs typeface="Arial"/>
              </a:defRPr>
            </a:defPPr>
          </a:lstStyle>
          <a:p xmlns:a="http://schemas.openxmlformats.org/drawingml/2006/main">
            <a:pPr>
              <a:defRPr sz="1875" b="1">
                <a:solidFill>
                  <a:srgbClr val="192C2D"/>
                </a:solidFill>
                <a:latin typeface="Arial"/>
                <a:ea typeface="Arial"/>
                <a:cs typeface="Arial"/>
              </a:defRPr>
            </a:pPr>
            <a:r>
              <a:rPr sz="1875" b="1">
                <a:solidFill>
                  <a:srgbClr val="192C2D"/>
                </a:solidFill>
                <a:latin typeface="Arial"/>
                <a:ea typeface="Arial"/>
                <a:cs typeface="Arial"/>
              </a:rPr>
              <a:t>Presentaciones y perfil PDF</a:t>
            </a:r>
          </a:p>
        </p:txBody>
      </p:sp>
      <p:sp>
        <p:nvSpPr>
          <p:cNvPr id="15" name="Escaneá los códigos QR o hacé clic en los contactos para acc">
            <a:extLst xmlns:a="http://schemas.openxmlformats.org/drawingml/2006/main">
              <a:ext uri="{FF2B5EF4-FFF2-40B4-BE49-F238E27FC236}">
                <a16:creationId xmlns:a16="http://schemas.microsoft.com/office/drawing/2014/main" id="{C88F4FF1-32D5-4053-9616-53AD86821DB6}"/>
              </a:ext>
            </a:extLst>
          </p:cNvPr>
          <p:cNvSpPr>
            <a:spLocks xmlns:a="http://schemas.openxmlformats.org/drawingml/2006/main" noGrp="1"/>
          </p:cNvSpPr>
          <p:nvPr/>
        </p:nvSpPr>
        <p:spPr>
          <a:xfrm xmlns:a="http://schemas.openxmlformats.org/drawingml/2006/main">
            <a:off x="552450" y="6248400"/>
            <a:ext cx="11087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667272"/>
                </a:solidFill>
                <a:latin typeface="Arial"/>
                <a:ea typeface="Arial"/>
                <a:cs typeface="Arial"/>
              </a:defRPr>
            </a:defPPr>
          </a:lstStyle>
          <a:p xmlns:a="http://schemas.openxmlformats.org/drawingml/2006/main">
            <a:pPr>
              <a:defRPr sz="1875" b="0">
                <a:solidFill>
                  <a:srgbClr val="667272"/>
                </a:solidFill>
                <a:latin typeface="Arial"/>
                <a:ea typeface="Arial"/>
                <a:cs typeface="Arial"/>
              </a:defRPr>
            </a:pPr>
            <a:r>
              <a:rPr sz="1875" b="0">
                <a:solidFill>
                  <a:srgbClr val="667272"/>
                </a:solidFill>
                <a:latin typeface="Arial"/>
                <a:ea typeface="Arial"/>
                <a:cs typeface="Arial"/>
              </a:rPr>
              <a:t>Escaneá los códigos QR o hacé clic en los contactos para acceder.</a:t>
            </a:r>
          </a:p>
        </p:txBody>
      </p:sp>
    </p:spTree>
    <p:extLst>
      <p:ext uri="{BB962C8B-B14F-4D97-AF65-F5344CB8AC3E}">
        <p14:creationId xmlns:p14="http://schemas.microsoft.com/office/powerpoint/2010/main" val="17652648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2026-10-14T13:40:48.0050000Z</dcterms:created>
  <dcterms:modified xsi:type="dcterms:W3CDTF">2026-10-14T13:40:48.0050000Z</dcterms:modified>
</coreProperties>
</file>